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33"/>
  </p:notesMasterIdLst>
  <p:sldIdLst>
    <p:sldId id="257" r:id="rId3"/>
    <p:sldId id="258" r:id="rId4"/>
    <p:sldId id="315" r:id="rId5"/>
    <p:sldId id="320" r:id="rId6"/>
    <p:sldId id="321" r:id="rId7"/>
    <p:sldId id="322" r:id="rId8"/>
    <p:sldId id="259" r:id="rId9"/>
    <p:sldId id="261" r:id="rId10"/>
    <p:sldId id="339" r:id="rId11"/>
    <p:sldId id="340" r:id="rId12"/>
    <p:sldId id="341" r:id="rId13"/>
    <p:sldId id="342" r:id="rId14"/>
    <p:sldId id="343" r:id="rId15"/>
    <p:sldId id="324" r:id="rId16"/>
    <p:sldId id="344" r:id="rId17"/>
    <p:sldId id="345" r:id="rId18"/>
    <p:sldId id="328" r:id="rId19"/>
    <p:sldId id="334" r:id="rId20"/>
    <p:sldId id="346" r:id="rId21"/>
    <p:sldId id="347" r:id="rId22"/>
    <p:sldId id="348" r:id="rId23"/>
    <p:sldId id="349" r:id="rId24"/>
    <p:sldId id="350" r:id="rId25"/>
    <p:sldId id="351" r:id="rId26"/>
    <p:sldId id="352" r:id="rId27"/>
    <p:sldId id="353" r:id="rId28"/>
    <p:sldId id="354" r:id="rId29"/>
    <p:sldId id="355" r:id="rId30"/>
    <p:sldId id="356" r:id="rId31"/>
    <p:sldId id="296" r:id="rId32"/>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306A"/>
    <a:srgbClr val="DD370B"/>
    <a:srgbClr val="A50021"/>
    <a:srgbClr val="990000"/>
    <a:srgbClr val="003366"/>
    <a:srgbClr val="333300"/>
    <a:srgbClr val="666633"/>
    <a:srgbClr val="FFFF66"/>
    <a:srgbClr val="8000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34" autoAdjust="0"/>
    <p:restoredTop sz="94660"/>
  </p:normalViewPr>
  <p:slideViewPr>
    <p:cSldViewPr snapToGrid="0">
      <p:cViewPr varScale="1">
        <p:scale>
          <a:sx n="74" d="100"/>
          <a:sy n="74" d="100"/>
        </p:scale>
        <p:origin x="4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427095-242F-4911-9989-3DBD581FAB4F}" type="datetimeFigureOut">
              <a:rPr lang="vi-VN" smtClean="0"/>
              <a:t>07/12/2022</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31BF6D-AAE3-4318-BA7E-2DAFE7341571}" type="slidenum">
              <a:rPr lang="vi-VN" smtClean="0"/>
              <a:t>‹#›</a:t>
            </a:fld>
            <a:endParaRPr lang="vi-VN"/>
          </a:p>
        </p:txBody>
      </p:sp>
    </p:spTree>
    <p:extLst>
      <p:ext uri="{BB962C8B-B14F-4D97-AF65-F5344CB8AC3E}">
        <p14:creationId xmlns:p14="http://schemas.microsoft.com/office/powerpoint/2010/main" val="4147417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1243013"/>
            <a:ext cx="5946775" cy="3346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8E238B-E8B4-48F6-80F9-E89F520F29D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43920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1243013"/>
            <a:ext cx="5946775" cy="3346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8E238B-E8B4-48F6-80F9-E89F520F29D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7940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12"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a:ea typeface="+mn-ea"/>
              <a:cs typeface="+mn-cs"/>
            </a:endParaRPr>
          </a:p>
        </p:txBody>
      </p:sp>
      <p:sp>
        <p:nvSpPr>
          <p:cNvPr id="13" name="Rectangle 12"/>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14"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1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12/7/2022</a:t>
            </a:fld>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2" name="Title 1"/>
          <p:cNvSpPr>
            <a:spLocks noGrp="1"/>
          </p:cNvSpPr>
          <p:nvPr>
            <p:ph type="ctrTitle"/>
          </p:nvPr>
        </p:nvSpPr>
        <p:spPr>
          <a:xfrm>
            <a:off x="1090109" y="3132290"/>
            <a:ext cx="9567135" cy="1793167"/>
          </a:xfrm>
          <a:effectLst/>
        </p:spPr>
        <p:txBody>
          <a:bodyPr>
            <a:noAutofit/>
          </a:bodyPr>
          <a:lstStyle>
            <a:lvl1pPr marL="640080" indent="-457200" algn="l">
              <a:defRPr sz="5400"/>
            </a:lvl1pPr>
          </a:lstStyle>
          <a:p>
            <a:r>
              <a:rPr lang="en-US"/>
              <a:t>Click to edit Master title style</a:t>
            </a:r>
            <a:endParaRPr lang="en-US" dirty="0"/>
          </a:p>
        </p:txBody>
      </p:sp>
      <p:sp>
        <p:nvSpPr>
          <p:cNvPr id="7" name="Rectangle 6"/>
          <p:cNvSpPr/>
          <p:nvPr userDrawn="1"/>
        </p:nvSpPr>
        <p:spPr>
          <a:xfrm>
            <a:off x="0" y="0"/>
            <a:ext cx="12192000" cy="6858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8" name="Rectangle 7"/>
          <p:cNvSpPr/>
          <p:nvPr userDrawn="1"/>
        </p:nvSpPr>
        <p:spPr>
          <a:xfrm>
            <a:off x="0" y="838200"/>
            <a:ext cx="12192000" cy="6019800"/>
          </a:xfrm>
          <a:prstGeom prst="rec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9093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1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12/7/2022</a:t>
            </a:fld>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Tree>
    <p:extLst>
      <p:ext uri="{BB962C8B-B14F-4D97-AF65-F5344CB8AC3E}">
        <p14:creationId xmlns:p14="http://schemas.microsoft.com/office/powerpoint/2010/main" val="4178556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1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12/7/2022</a:t>
            </a:fld>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Tree>
    <p:extLst>
      <p:ext uri="{BB962C8B-B14F-4D97-AF65-F5344CB8AC3E}">
        <p14:creationId xmlns:p14="http://schemas.microsoft.com/office/powerpoint/2010/main" val="37004276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xmlns="" id="{23DE32A5-6181-4C51-AD5C-3F1A448478A1}"/>
              </a:ext>
            </a:extLst>
          </p:cNvPr>
          <p:cNvSpPr>
            <a:spLocks noGrp="1"/>
          </p:cNvSpPr>
          <p:nvPr>
            <p:ph type="body" sz="quarter" idx="10" hasCustomPrompt="1"/>
          </p:nvPr>
        </p:nvSpPr>
        <p:spPr>
          <a:xfrm>
            <a:off x="642027" y="504887"/>
            <a:ext cx="11254700" cy="724247"/>
          </a:xfrm>
          <a:prstGeom prst="rect">
            <a:avLst/>
          </a:prstGeom>
        </p:spPr>
        <p:txBody>
          <a:bodyPr anchor="ctr"/>
          <a:lstStyle>
            <a:lvl1pPr marL="0" indent="0" algn="l">
              <a:buNone/>
              <a:defRPr sz="4050" b="0" baseline="0">
                <a:solidFill>
                  <a:schemeClr val="tx1">
                    <a:lumMod val="85000"/>
                    <a:lumOff val="15000"/>
                  </a:schemeClr>
                </a:solidFill>
                <a:latin typeface="+mj-lt"/>
                <a:cs typeface="Arial" pitchFamily="34" charset="0"/>
              </a:defRPr>
            </a:lvl1pPr>
          </a:lstStyle>
          <a:p>
            <a:pPr lvl="0"/>
            <a:r>
              <a:rPr lang="en-US" altLang="ko-KR" dirty="0"/>
              <a:t>BASIC LAYOUT</a:t>
            </a:r>
          </a:p>
        </p:txBody>
      </p:sp>
      <p:grpSp>
        <p:nvGrpSpPr>
          <p:cNvPr id="3" name="Group 2">
            <a:extLst>
              <a:ext uri="{FF2B5EF4-FFF2-40B4-BE49-F238E27FC236}">
                <a16:creationId xmlns:a16="http://schemas.microsoft.com/office/drawing/2014/main" xmlns="" id="{86A0D6C2-A76A-4223-876B-8C7DB3EC30CF}"/>
              </a:ext>
            </a:extLst>
          </p:cNvPr>
          <p:cNvGrpSpPr/>
          <p:nvPr userDrawn="1"/>
        </p:nvGrpSpPr>
        <p:grpSpPr>
          <a:xfrm>
            <a:off x="267789" y="259891"/>
            <a:ext cx="11666560" cy="1003883"/>
            <a:chOff x="267789" y="259889"/>
            <a:chExt cx="11666560" cy="1003883"/>
          </a:xfrm>
        </p:grpSpPr>
        <p:sp>
          <p:nvSpPr>
            <p:cNvPr id="4" name="Rectangle 3">
              <a:extLst>
                <a:ext uri="{FF2B5EF4-FFF2-40B4-BE49-F238E27FC236}">
                  <a16:creationId xmlns:a16="http://schemas.microsoft.com/office/drawing/2014/main" xmlns="" id="{29326D76-7FBA-47E6-B315-5F8D19934DE4}"/>
                </a:ext>
              </a:extLst>
            </p:cNvPr>
            <p:cNvSpPr/>
            <p:nvPr/>
          </p:nvSpPr>
          <p:spPr>
            <a:xfrm>
              <a:off x="321468" y="1163862"/>
              <a:ext cx="11612881" cy="999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Trebuchet MS"/>
                <a:ea typeface="+mn-ea"/>
                <a:cs typeface="+mn-cs"/>
              </a:endParaRPr>
            </a:p>
          </p:txBody>
        </p:sp>
        <p:sp>
          <p:nvSpPr>
            <p:cNvPr id="5" name="Rectangle 4">
              <a:extLst>
                <a:ext uri="{FF2B5EF4-FFF2-40B4-BE49-F238E27FC236}">
                  <a16:creationId xmlns:a16="http://schemas.microsoft.com/office/drawing/2014/main" xmlns="" id="{B153EEB3-473A-40B9-BE2D-726297E964B4}"/>
                </a:ext>
              </a:extLst>
            </p:cNvPr>
            <p:cNvSpPr/>
            <p:nvPr/>
          </p:nvSpPr>
          <p:spPr>
            <a:xfrm>
              <a:off x="321468" y="492850"/>
              <a:ext cx="102086"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Trebuchet MS"/>
                <a:ea typeface="+mn-ea"/>
                <a:cs typeface="+mn-cs"/>
              </a:endParaRPr>
            </a:p>
          </p:txBody>
        </p:sp>
        <p:sp>
          <p:nvSpPr>
            <p:cNvPr id="6" name="Rectangle 5">
              <a:extLst>
                <a:ext uri="{FF2B5EF4-FFF2-40B4-BE49-F238E27FC236}">
                  <a16:creationId xmlns:a16="http://schemas.microsoft.com/office/drawing/2014/main" xmlns="" id="{956F8C27-F65A-4A86-BD24-83FF54F72259}"/>
                </a:ext>
              </a:extLst>
            </p:cNvPr>
            <p:cNvSpPr/>
            <p:nvPr/>
          </p:nvSpPr>
          <p:spPr>
            <a:xfrm>
              <a:off x="1234409" y="492850"/>
              <a:ext cx="102086" cy="1615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Trebuchet MS"/>
                <a:ea typeface="+mn-ea"/>
                <a:cs typeface="+mn-cs"/>
              </a:endParaRPr>
            </a:p>
          </p:txBody>
        </p:sp>
        <p:sp>
          <p:nvSpPr>
            <p:cNvPr id="7" name="Rectangle 6">
              <a:extLst>
                <a:ext uri="{FF2B5EF4-FFF2-40B4-BE49-F238E27FC236}">
                  <a16:creationId xmlns:a16="http://schemas.microsoft.com/office/drawing/2014/main" xmlns="" id="{EE197040-221C-42EA-A4AA-2FFBFCB531C4}"/>
                </a:ext>
              </a:extLst>
            </p:cNvPr>
            <p:cNvSpPr/>
            <p:nvPr/>
          </p:nvSpPr>
          <p:spPr>
            <a:xfrm rot="2877153">
              <a:off x="557862" y="-30184"/>
              <a:ext cx="102086" cy="6822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Trebuchet MS"/>
                <a:ea typeface="+mn-ea"/>
                <a:cs typeface="+mn-cs"/>
              </a:endParaRPr>
            </a:p>
          </p:txBody>
        </p:sp>
        <p:sp>
          <p:nvSpPr>
            <p:cNvPr id="8" name="Rectangle 7">
              <a:extLst>
                <a:ext uri="{FF2B5EF4-FFF2-40B4-BE49-F238E27FC236}">
                  <a16:creationId xmlns:a16="http://schemas.microsoft.com/office/drawing/2014/main" xmlns="" id="{304EA981-E3BD-4EB2-9D20-1D105D29210D}"/>
                </a:ext>
              </a:extLst>
            </p:cNvPr>
            <p:cNvSpPr/>
            <p:nvPr userDrawn="1"/>
          </p:nvSpPr>
          <p:spPr>
            <a:xfrm rot="18722847" flipH="1">
              <a:off x="997957" y="-30184"/>
              <a:ext cx="102086" cy="6822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Trebuchet MS"/>
                <a:ea typeface="+mn-ea"/>
                <a:cs typeface="+mn-cs"/>
              </a:endParaRPr>
            </a:p>
          </p:txBody>
        </p:sp>
      </p:grpSp>
    </p:spTree>
    <p:extLst>
      <p:ext uri="{BB962C8B-B14F-4D97-AF65-F5344CB8AC3E}">
        <p14:creationId xmlns:p14="http://schemas.microsoft.com/office/powerpoint/2010/main" val="1154466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12"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a:ea typeface="+mn-ea"/>
              <a:cs typeface="+mn-cs"/>
            </a:endParaRPr>
          </a:p>
        </p:txBody>
      </p:sp>
      <p:sp>
        <p:nvSpPr>
          <p:cNvPr id="13" name="Rectangle 12"/>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14"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1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12/7/2022</a:t>
            </a:fld>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2" name="Title 1"/>
          <p:cNvSpPr>
            <a:spLocks noGrp="1"/>
          </p:cNvSpPr>
          <p:nvPr>
            <p:ph type="ctrTitle"/>
          </p:nvPr>
        </p:nvSpPr>
        <p:spPr>
          <a:xfrm>
            <a:off x="1090109" y="3132290"/>
            <a:ext cx="9567135" cy="1793167"/>
          </a:xfrm>
          <a:effectLst/>
        </p:spPr>
        <p:txBody>
          <a:bodyPr>
            <a:noAutofit/>
          </a:bodyPr>
          <a:lstStyle>
            <a:lvl1pPr marL="640080" indent="-457200" algn="l">
              <a:defRPr sz="5400"/>
            </a:lvl1pPr>
          </a:lstStyle>
          <a:p>
            <a:r>
              <a:rPr lang="en-US"/>
              <a:t>Click to edit Master title style</a:t>
            </a:r>
            <a:endParaRPr lang="en-US" dirty="0"/>
          </a:p>
        </p:txBody>
      </p:sp>
      <p:sp>
        <p:nvSpPr>
          <p:cNvPr id="7" name="Rectangle 6"/>
          <p:cNvSpPr/>
          <p:nvPr userDrawn="1"/>
        </p:nvSpPr>
        <p:spPr>
          <a:xfrm>
            <a:off x="0" y="0"/>
            <a:ext cx="12192000" cy="6858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8" name="Rectangle 7"/>
          <p:cNvSpPr/>
          <p:nvPr userDrawn="1"/>
        </p:nvSpPr>
        <p:spPr>
          <a:xfrm>
            <a:off x="0" y="838200"/>
            <a:ext cx="12192000" cy="6019800"/>
          </a:xfrm>
          <a:prstGeom prst="rec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43322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1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12/7/2022</a:t>
            </a:fld>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524000" y="731520"/>
            <a:ext cx="85344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p:cNvSpPr/>
          <p:nvPr userDrawn="1"/>
        </p:nvSpPr>
        <p:spPr>
          <a:xfrm>
            <a:off x="0" y="0"/>
            <a:ext cx="12192000" cy="6858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14" name="Rectangle 13"/>
          <p:cNvSpPr/>
          <p:nvPr userDrawn="1"/>
        </p:nvSpPr>
        <p:spPr>
          <a:xfrm>
            <a:off x="0" y="838200"/>
            <a:ext cx="12192000" cy="6019800"/>
          </a:xfrm>
          <a:prstGeom prst="rec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pic>
        <p:nvPicPr>
          <p:cNvPr id="15" name="Picture 2" descr="C:\Users\NGUYENDAN\Desktop\Phong san khau\Co Dang - To Quoc.png"/>
          <p:cNvPicPr>
            <a:picLocks noChangeAspect="1" noChangeArrowheads="1"/>
          </p:cNvPicPr>
          <p:nvPr userDrawn="1"/>
        </p:nvPicPr>
        <p:blipFill>
          <a:blip r:embed="rId2"/>
          <a:srcRect/>
          <a:stretch>
            <a:fillRect/>
          </a:stretch>
        </p:blipFill>
        <p:spPr bwMode="auto">
          <a:xfrm>
            <a:off x="228600" y="116477"/>
            <a:ext cx="1219200" cy="579120"/>
          </a:xfrm>
          <a:prstGeom prst="rect">
            <a:avLst/>
          </a:prstGeom>
          <a:noFill/>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1504179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8"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a:ea typeface="+mn-ea"/>
              <a:cs typeface="+mn-cs"/>
            </a:endParaRPr>
          </a:p>
        </p:txBody>
      </p:sp>
      <p:sp>
        <p:nvSpPr>
          <p:cNvPr id="9" name="Rectangle 8"/>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10"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696584" y="4607511"/>
            <a:ext cx="7960659"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1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12/7/2022</a:t>
            </a:fld>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13" name="Rectangle 12"/>
          <p:cNvSpPr/>
          <p:nvPr userDrawn="1"/>
        </p:nvSpPr>
        <p:spPr>
          <a:xfrm>
            <a:off x="0" y="0"/>
            <a:ext cx="12192000" cy="6858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14" name="Rectangle 13"/>
          <p:cNvSpPr/>
          <p:nvPr userDrawn="1"/>
        </p:nvSpPr>
        <p:spPr>
          <a:xfrm>
            <a:off x="0" y="838200"/>
            <a:ext cx="12192000" cy="6019800"/>
          </a:xfrm>
          <a:prstGeom prst="rec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758968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1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12/7/2022</a:t>
            </a:fld>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523999" y="731519"/>
            <a:ext cx="4462272"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6193536" y="731520"/>
            <a:ext cx="4462272"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p:cNvSpPr/>
          <p:nvPr userDrawn="1"/>
        </p:nvSpPr>
        <p:spPr>
          <a:xfrm>
            <a:off x="0" y="0"/>
            <a:ext cx="12192000" cy="6858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12" name="Rectangle 11"/>
          <p:cNvSpPr/>
          <p:nvPr userDrawn="1"/>
        </p:nvSpPr>
        <p:spPr>
          <a:xfrm>
            <a:off x="0" y="838200"/>
            <a:ext cx="12192000" cy="6019800"/>
          </a:xfrm>
          <a:prstGeom prst="rec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801959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1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12/7/2022</a:t>
            </a:fld>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9" name="Slide Number Placeholder 8"/>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7860970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1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12/7/2022</a:t>
            </a:fld>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6" name="Rectangle 5"/>
          <p:cNvSpPr/>
          <p:nvPr userDrawn="1"/>
        </p:nvSpPr>
        <p:spPr>
          <a:xfrm>
            <a:off x="0" y="0"/>
            <a:ext cx="12192000" cy="6858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7" name="Rectangle 6"/>
          <p:cNvSpPr/>
          <p:nvPr userDrawn="1"/>
        </p:nvSpPr>
        <p:spPr>
          <a:xfrm>
            <a:off x="0" y="838200"/>
            <a:ext cx="12192000" cy="6019800"/>
          </a:xfrm>
          <a:prstGeom prst="rec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948968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1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12/7/2022</a:t>
            </a:fld>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Tree>
    <p:extLst>
      <p:ext uri="{BB962C8B-B14F-4D97-AF65-F5344CB8AC3E}">
        <p14:creationId xmlns:p14="http://schemas.microsoft.com/office/powerpoint/2010/main" val="4054993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1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12/7/2022</a:t>
            </a:fld>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524000" y="731520"/>
            <a:ext cx="85344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834456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1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12/7/2022</a:t>
            </a:fld>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Tree>
    <p:extLst>
      <p:ext uri="{BB962C8B-B14F-4D97-AF65-F5344CB8AC3E}">
        <p14:creationId xmlns:p14="http://schemas.microsoft.com/office/powerpoint/2010/main" val="31663211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9"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a:ea typeface="+mn-ea"/>
              <a:cs typeface="+mn-cs"/>
            </a:endParaRPr>
          </a:p>
        </p:txBody>
      </p:sp>
      <p:sp>
        <p:nvSpPr>
          <p:cNvPr id="10" name="Rectangle 9"/>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11"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1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12/7/2022</a:t>
            </a:fld>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2" name="Title 1"/>
          <p:cNvSpPr>
            <a:spLocks noGrp="1"/>
          </p:cNvSpPr>
          <p:nvPr>
            <p:ph type="title"/>
          </p:nvPr>
        </p:nvSpPr>
        <p:spPr>
          <a:xfrm>
            <a:off x="969691" y="4464421"/>
            <a:ext cx="8511384" cy="1143000"/>
          </a:xfrm>
        </p:spPr>
        <p:txBody>
          <a:bodyPr anchor="b">
            <a:noAutofit/>
          </a:bodyPr>
          <a:lstStyle>
            <a:lvl1pPr algn="l">
              <a:defRPr sz="4600" b="1"/>
            </a:lvl1pPr>
          </a:lstStyle>
          <a:p>
            <a:r>
              <a:rPr lang="en-US"/>
              <a:t>Click to edit Master title style</a:t>
            </a:r>
            <a:endParaRPr lang="en-US" dirty="0"/>
          </a:p>
        </p:txBody>
      </p:sp>
    </p:spTree>
    <p:extLst>
      <p:ext uri="{BB962C8B-B14F-4D97-AF65-F5344CB8AC3E}">
        <p14:creationId xmlns:p14="http://schemas.microsoft.com/office/powerpoint/2010/main" val="39761229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1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12/7/2022</a:t>
            </a:fld>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Tree>
    <p:extLst>
      <p:ext uri="{BB962C8B-B14F-4D97-AF65-F5344CB8AC3E}">
        <p14:creationId xmlns:p14="http://schemas.microsoft.com/office/powerpoint/2010/main" val="41587243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1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12/7/2022</a:t>
            </a:fld>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Tree>
    <p:extLst>
      <p:ext uri="{BB962C8B-B14F-4D97-AF65-F5344CB8AC3E}">
        <p14:creationId xmlns:p14="http://schemas.microsoft.com/office/powerpoint/2010/main" val="10613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xmlns="" id="{23DE32A5-6181-4C51-AD5C-3F1A448478A1}"/>
              </a:ext>
            </a:extLst>
          </p:cNvPr>
          <p:cNvSpPr>
            <a:spLocks noGrp="1"/>
          </p:cNvSpPr>
          <p:nvPr>
            <p:ph type="body" sz="quarter" idx="10" hasCustomPrompt="1"/>
          </p:nvPr>
        </p:nvSpPr>
        <p:spPr>
          <a:xfrm>
            <a:off x="642027" y="504887"/>
            <a:ext cx="11254700" cy="724247"/>
          </a:xfrm>
          <a:prstGeom prst="rect">
            <a:avLst/>
          </a:prstGeom>
        </p:spPr>
        <p:txBody>
          <a:bodyPr anchor="ctr"/>
          <a:lstStyle>
            <a:lvl1pPr marL="0" indent="0" algn="l">
              <a:buNone/>
              <a:defRPr sz="4050" b="0" baseline="0">
                <a:solidFill>
                  <a:schemeClr val="tx1">
                    <a:lumMod val="85000"/>
                    <a:lumOff val="15000"/>
                  </a:schemeClr>
                </a:solidFill>
                <a:latin typeface="+mj-lt"/>
                <a:cs typeface="Arial" pitchFamily="34" charset="0"/>
              </a:defRPr>
            </a:lvl1pPr>
          </a:lstStyle>
          <a:p>
            <a:pPr lvl="0"/>
            <a:r>
              <a:rPr lang="en-US" altLang="ko-KR" dirty="0"/>
              <a:t>BASIC LAYOUT</a:t>
            </a:r>
          </a:p>
        </p:txBody>
      </p:sp>
      <p:grpSp>
        <p:nvGrpSpPr>
          <p:cNvPr id="3" name="Group 2">
            <a:extLst>
              <a:ext uri="{FF2B5EF4-FFF2-40B4-BE49-F238E27FC236}">
                <a16:creationId xmlns:a16="http://schemas.microsoft.com/office/drawing/2014/main" xmlns="" id="{86A0D6C2-A76A-4223-876B-8C7DB3EC30CF}"/>
              </a:ext>
            </a:extLst>
          </p:cNvPr>
          <p:cNvGrpSpPr/>
          <p:nvPr userDrawn="1"/>
        </p:nvGrpSpPr>
        <p:grpSpPr>
          <a:xfrm>
            <a:off x="267789" y="259891"/>
            <a:ext cx="11666560" cy="1003883"/>
            <a:chOff x="267789" y="259889"/>
            <a:chExt cx="11666560" cy="1003883"/>
          </a:xfrm>
        </p:grpSpPr>
        <p:sp>
          <p:nvSpPr>
            <p:cNvPr id="4" name="Rectangle 3">
              <a:extLst>
                <a:ext uri="{FF2B5EF4-FFF2-40B4-BE49-F238E27FC236}">
                  <a16:creationId xmlns:a16="http://schemas.microsoft.com/office/drawing/2014/main" xmlns="" id="{29326D76-7FBA-47E6-B315-5F8D19934DE4}"/>
                </a:ext>
              </a:extLst>
            </p:cNvPr>
            <p:cNvSpPr/>
            <p:nvPr/>
          </p:nvSpPr>
          <p:spPr>
            <a:xfrm>
              <a:off x="321468" y="1163862"/>
              <a:ext cx="11612881" cy="999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Trebuchet MS"/>
                <a:ea typeface="+mn-ea"/>
                <a:cs typeface="+mn-cs"/>
              </a:endParaRPr>
            </a:p>
          </p:txBody>
        </p:sp>
        <p:sp>
          <p:nvSpPr>
            <p:cNvPr id="5" name="Rectangle 4">
              <a:extLst>
                <a:ext uri="{FF2B5EF4-FFF2-40B4-BE49-F238E27FC236}">
                  <a16:creationId xmlns:a16="http://schemas.microsoft.com/office/drawing/2014/main" xmlns="" id="{B153EEB3-473A-40B9-BE2D-726297E964B4}"/>
                </a:ext>
              </a:extLst>
            </p:cNvPr>
            <p:cNvSpPr/>
            <p:nvPr/>
          </p:nvSpPr>
          <p:spPr>
            <a:xfrm>
              <a:off x="321468" y="492850"/>
              <a:ext cx="102086"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Trebuchet MS"/>
                <a:ea typeface="+mn-ea"/>
                <a:cs typeface="+mn-cs"/>
              </a:endParaRPr>
            </a:p>
          </p:txBody>
        </p:sp>
        <p:sp>
          <p:nvSpPr>
            <p:cNvPr id="6" name="Rectangle 5">
              <a:extLst>
                <a:ext uri="{FF2B5EF4-FFF2-40B4-BE49-F238E27FC236}">
                  <a16:creationId xmlns:a16="http://schemas.microsoft.com/office/drawing/2014/main" xmlns="" id="{956F8C27-F65A-4A86-BD24-83FF54F72259}"/>
                </a:ext>
              </a:extLst>
            </p:cNvPr>
            <p:cNvSpPr/>
            <p:nvPr/>
          </p:nvSpPr>
          <p:spPr>
            <a:xfrm>
              <a:off x="1234409" y="492850"/>
              <a:ext cx="102086" cy="1615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Trebuchet MS"/>
                <a:ea typeface="+mn-ea"/>
                <a:cs typeface="+mn-cs"/>
              </a:endParaRPr>
            </a:p>
          </p:txBody>
        </p:sp>
        <p:sp>
          <p:nvSpPr>
            <p:cNvPr id="7" name="Rectangle 6">
              <a:extLst>
                <a:ext uri="{FF2B5EF4-FFF2-40B4-BE49-F238E27FC236}">
                  <a16:creationId xmlns:a16="http://schemas.microsoft.com/office/drawing/2014/main" xmlns="" id="{EE197040-221C-42EA-A4AA-2FFBFCB531C4}"/>
                </a:ext>
              </a:extLst>
            </p:cNvPr>
            <p:cNvSpPr/>
            <p:nvPr/>
          </p:nvSpPr>
          <p:spPr>
            <a:xfrm rot="2877153">
              <a:off x="557862" y="-30184"/>
              <a:ext cx="102086" cy="6822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Trebuchet MS"/>
                <a:ea typeface="+mn-ea"/>
                <a:cs typeface="+mn-cs"/>
              </a:endParaRPr>
            </a:p>
          </p:txBody>
        </p:sp>
        <p:sp>
          <p:nvSpPr>
            <p:cNvPr id="8" name="Rectangle 7">
              <a:extLst>
                <a:ext uri="{FF2B5EF4-FFF2-40B4-BE49-F238E27FC236}">
                  <a16:creationId xmlns:a16="http://schemas.microsoft.com/office/drawing/2014/main" xmlns="" id="{304EA981-E3BD-4EB2-9D20-1D105D29210D}"/>
                </a:ext>
              </a:extLst>
            </p:cNvPr>
            <p:cNvSpPr/>
            <p:nvPr userDrawn="1"/>
          </p:nvSpPr>
          <p:spPr>
            <a:xfrm rot="18722847" flipH="1">
              <a:off x="997957" y="-30184"/>
              <a:ext cx="102086" cy="6822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Trebuchet MS"/>
                <a:ea typeface="+mn-ea"/>
                <a:cs typeface="+mn-cs"/>
              </a:endParaRPr>
            </a:p>
          </p:txBody>
        </p:sp>
      </p:grpSp>
    </p:spTree>
    <p:extLst>
      <p:ext uri="{BB962C8B-B14F-4D97-AF65-F5344CB8AC3E}">
        <p14:creationId xmlns:p14="http://schemas.microsoft.com/office/powerpoint/2010/main" val="2716484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8"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a:ea typeface="+mn-ea"/>
              <a:cs typeface="+mn-cs"/>
            </a:endParaRPr>
          </a:p>
        </p:txBody>
      </p:sp>
      <p:sp>
        <p:nvSpPr>
          <p:cNvPr id="9" name="Rectangle 8"/>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10"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696584" y="4607511"/>
            <a:ext cx="7960659"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1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12/7/2022</a:t>
            </a:fld>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13" name="Rectangle 12"/>
          <p:cNvSpPr/>
          <p:nvPr userDrawn="1"/>
        </p:nvSpPr>
        <p:spPr>
          <a:xfrm>
            <a:off x="0" y="0"/>
            <a:ext cx="12192000" cy="6858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14" name="Rectangle 13"/>
          <p:cNvSpPr/>
          <p:nvPr userDrawn="1"/>
        </p:nvSpPr>
        <p:spPr>
          <a:xfrm>
            <a:off x="0" y="838200"/>
            <a:ext cx="12192000" cy="6019800"/>
          </a:xfrm>
          <a:prstGeom prst="rec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67687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1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12/7/2022</a:t>
            </a:fld>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523999" y="731519"/>
            <a:ext cx="4462272"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6193536" y="731520"/>
            <a:ext cx="4462272"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6189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1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12/7/2022</a:t>
            </a:fld>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9" name="Slide Number Placeholder 8"/>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59595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1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12/7/2022</a:t>
            </a:fld>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6" name="Rectangle 5"/>
          <p:cNvSpPr/>
          <p:nvPr userDrawn="1"/>
        </p:nvSpPr>
        <p:spPr>
          <a:xfrm>
            <a:off x="0" y="0"/>
            <a:ext cx="12192000" cy="6858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7" name="Rectangle 6"/>
          <p:cNvSpPr/>
          <p:nvPr userDrawn="1"/>
        </p:nvSpPr>
        <p:spPr>
          <a:xfrm>
            <a:off x="0" y="838200"/>
            <a:ext cx="12192000" cy="6019800"/>
          </a:xfrm>
          <a:prstGeom prst="rec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64812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1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12/7/2022</a:t>
            </a:fld>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Tree>
    <p:extLst>
      <p:ext uri="{BB962C8B-B14F-4D97-AF65-F5344CB8AC3E}">
        <p14:creationId xmlns:p14="http://schemas.microsoft.com/office/powerpoint/2010/main" val="3776792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1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12/7/2022</a:t>
            </a:fld>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Tree>
    <p:extLst>
      <p:ext uri="{BB962C8B-B14F-4D97-AF65-F5344CB8AC3E}">
        <p14:creationId xmlns:p14="http://schemas.microsoft.com/office/powerpoint/2010/main" val="3529765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9"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a:ea typeface="+mn-ea"/>
              <a:cs typeface="+mn-cs"/>
            </a:endParaRPr>
          </a:p>
        </p:txBody>
      </p:sp>
      <p:sp>
        <p:nvSpPr>
          <p:cNvPr id="10" name="Rectangle 9"/>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11"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1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12/7/2022</a:t>
            </a:fld>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2" name="Title 1"/>
          <p:cNvSpPr>
            <a:spLocks noGrp="1"/>
          </p:cNvSpPr>
          <p:nvPr>
            <p:ph type="title"/>
          </p:nvPr>
        </p:nvSpPr>
        <p:spPr>
          <a:xfrm>
            <a:off x="969691" y="4464421"/>
            <a:ext cx="8511384" cy="1143000"/>
          </a:xfrm>
        </p:spPr>
        <p:txBody>
          <a:bodyPr anchor="b">
            <a:noAutofit/>
          </a:bodyPr>
          <a:lstStyle>
            <a:lvl1pPr algn="l">
              <a:defRPr sz="4600" b="1"/>
            </a:lvl1pPr>
          </a:lstStyle>
          <a:p>
            <a:r>
              <a:rPr lang="en-US"/>
              <a:t>Click to edit Master title style</a:t>
            </a:r>
            <a:endParaRPr lang="en-US" dirty="0"/>
          </a:p>
        </p:txBody>
      </p:sp>
    </p:spTree>
    <p:extLst>
      <p:ext uri="{BB962C8B-B14F-4D97-AF65-F5344CB8AC3E}">
        <p14:creationId xmlns:p14="http://schemas.microsoft.com/office/powerpoint/2010/main" val="1933724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a:ea typeface="+mn-ea"/>
              <a:cs typeface="+mn-cs"/>
            </a:endParaRPr>
          </a:p>
        </p:txBody>
      </p:sp>
      <p:sp>
        <p:nvSpPr>
          <p:cNvPr id="9" name="Rectangle 8"/>
          <p:cNvSpPr/>
          <p:nvPr/>
        </p:nvSpPr>
        <p:spPr>
          <a:xfrm>
            <a:off x="0" y="3768304"/>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2" name="Title Placeholder 1"/>
          <p:cNvSpPr>
            <a:spLocks noGrp="1"/>
          </p:cNvSpPr>
          <p:nvPr>
            <p:ph type="title"/>
          </p:nvPr>
        </p:nvSpPr>
        <p:spPr>
          <a:xfrm>
            <a:off x="2391053" y="4372168"/>
            <a:ext cx="8683348"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524000" y="732260"/>
            <a:ext cx="85344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1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12/7/2022</a:t>
            </a:fld>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5" name="Footer Placeholder 4"/>
          <p:cNvSpPr>
            <a:spLocks noGrp="1"/>
          </p:cNvSpPr>
          <p:nvPr>
            <p:ph type="ftr" sz="quarter" idx="3"/>
          </p:nvPr>
        </p:nvSpPr>
        <p:spPr>
          <a:xfrm>
            <a:off x="609600" y="6172201"/>
            <a:ext cx="44704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Tree>
    <p:extLst>
      <p:ext uri="{BB962C8B-B14F-4D97-AF65-F5344CB8AC3E}">
        <p14:creationId xmlns:p14="http://schemas.microsoft.com/office/powerpoint/2010/main" val="17798702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a:ea typeface="+mn-ea"/>
              <a:cs typeface="+mn-cs"/>
            </a:endParaRPr>
          </a:p>
        </p:txBody>
      </p:sp>
      <p:sp>
        <p:nvSpPr>
          <p:cNvPr id="9" name="Rectangle 8"/>
          <p:cNvSpPr/>
          <p:nvPr/>
        </p:nvSpPr>
        <p:spPr>
          <a:xfrm>
            <a:off x="0" y="3768304"/>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2" name="Title Placeholder 1"/>
          <p:cNvSpPr>
            <a:spLocks noGrp="1"/>
          </p:cNvSpPr>
          <p:nvPr>
            <p:ph type="title"/>
          </p:nvPr>
        </p:nvSpPr>
        <p:spPr>
          <a:xfrm>
            <a:off x="2391053" y="4372168"/>
            <a:ext cx="8683348"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524000" y="732260"/>
            <a:ext cx="85344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1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12/7/2022</a:t>
            </a:fld>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5" name="Footer Placeholder 4"/>
          <p:cNvSpPr>
            <a:spLocks noGrp="1"/>
          </p:cNvSpPr>
          <p:nvPr>
            <p:ph type="ftr" sz="quarter" idx="3"/>
          </p:nvPr>
        </p:nvSpPr>
        <p:spPr>
          <a:xfrm>
            <a:off x="609600" y="6172201"/>
            <a:ext cx="44704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prstClr val="black">
                    <a:lumMod val="50000"/>
                    <a:lumOff val="50000"/>
                  </a:prstClr>
                </a:solidFill>
                <a:effectLst/>
                <a:uLnTx/>
                <a:uFillTx/>
                <a:latin typeface="Trebuchet MS"/>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prstClr val="black">
                  <a:lumMod val="50000"/>
                  <a:lumOff val="50000"/>
                </a:prstClr>
              </a:solidFill>
              <a:effectLst/>
              <a:uLnTx/>
              <a:uFillTx/>
              <a:latin typeface="Trebuchet MS"/>
              <a:ea typeface="+mn-ea"/>
              <a:cs typeface="+mn-cs"/>
            </a:endParaRPr>
          </a:p>
        </p:txBody>
      </p:sp>
    </p:spTree>
    <p:extLst>
      <p:ext uri="{BB962C8B-B14F-4D97-AF65-F5344CB8AC3E}">
        <p14:creationId xmlns:p14="http://schemas.microsoft.com/office/powerpoint/2010/main" val="43769904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37000"/>
            <a:lum/>
          </a:blip>
          <a:srcRect/>
          <a:stretch>
            <a:fillRect t="-5000" b="-5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928" y="5410200"/>
            <a:ext cx="12180455" cy="1276179"/>
          </a:xfrm>
        </p:spPr>
        <p:txBody>
          <a:bodyPr anchor="ctr">
            <a:noAutofit/>
          </a:bodyPr>
          <a:lstStyle/>
          <a:p>
            <a:pPr algn="ctr">
              <a:spcBef>
                <a:spcPts val="0"/>
              </a:spcBef>
              <a:spcAft>
                <a:spcPts val="0"/>
              </a:spcAft>
            </a:pPr>
            <a:r>
              <a:rPr lang="en-US" sz="2000" b="1">
                <a:solidFill>
                  <a:srgbClr val="21306A"/>
                </a:solidFill>
                <a:latin typeface="Times New Roman" pitchFamily="18" charset="0"/>
                <a:cs typeface="Times New Roman" pitchFamily="18" charset="0"/>
              </a:rPr>
              <a:t>BÁO CÁO VIÊN:……………….</a:t>
            </a:r>
          </a:p>
        </p:txBody>
      </p:sp>
      <p:sp>
        <p:nvSpPr>
          <p:cNvPr id="2" name="Title 1"/>
          <p:cNvSpPr>
            <a:spLocks noGrp="1"/>
          </p:cNvSpPr>
          <p:nvPr>
            <p:ph type="ctrTitle"/>
          </p:nvPr>
        </p:nvSpPr>
        <p:spPr>
          <a:xfrm>
            <a:off x="0" y="2799117"/>
            <a:ext cx="12192000" cy="2611083"/>
          </a:xfrm>
        </p:spPr>
        <p:txBody>
          <a:bodyPr anchor="ctr"/>
          <a:lstStyle/>
          <a:p>
            <a:pPr marL="182880" indent="0" algn="ctr">
              <a:buNone/>
            </a:pPr>
            <a:r>
              <a:rPr lang="en-US" sz="2800">
                <a:solidFill>
                  <a:srgbClr val="990000"/>
                </a:solidFill>
                <a:effectLst/>
                <a:latin typeface="Times New Roman" pitchFamily="18" charset="0"/>
                <a:cs typeface="Times New Roman" pitchFamily="18" charset="0"/>
              </a:rPr>
              <a:t>CHUYÊN ĐỀ</a:t>
            </a:r>
            <a:br>
              <a:rPr lang="en-US" sz="2800">
                <a:solidFill>
                  <a:srgbClr val="990000"/>
                </a:solidFill>
                <a:effectLst/>
                <a:latin typeface="Times New Roman" pitchFamily="18" charset="0"/>
                <a:cs typeface="Times New Roman" pitchFamily="18" charset="0"/>
              </a:rPr>
            </a:br>
            <a:r>
              <a:rPr lang="en-US" sz="3200">
                <a:solidFill>
                  <a:schemeClr val="accent1">
                    <a:lumMod val="50000"/>
                  </a:schemeClr>
                </a:solidFill>
                <a:effectLst/>
                <a:latin typeface="Times New Roman" pitchFamily="18" charset="0"/>
                <a:cs typeface="Times New Roman" pitchFamily="18" charset="0"/>
              </a:rPr>
              <a:t>Nghị quyết số 27 về “Tiếp tục xây dựng và hoàn thiện Nhà nước pháp quyền xã hội chủ nghĩa Việt Nam trong giai đoạn mới</a:t>
            </a:r>
            <a:endParaRPr lang="en-US" sz="6000" dirty="0">
              <a:solidFill>
                <a:schemeClr val="accent1">
                  <a:lumMod val="50000"/>
                </a:schemeClr>
              </a:solidFill>
            </a:endParaRPr>
          </a:p>
        </p:txBody>
      </p:sp>
      <p:pic>
        <p:nvPicPr>
          <p:cNvPr id="6" name="Picture 2" descr="C:\Users\NGUYENDAN\Desktop\Phong san khau\Co Dang - To Quoc.png"/>
          <p:cNvPicPr>
            <a:picLocks noChangeAspect="1" noChangeArrowheads="1"/>
          </p:cNvPicPr>
          <p:nvPr/>
        </p:nvPicPr>
        <p:blipFill>
          <a:blip r:embed="rId4"/>
          <a:srcRect/>
          <a:stretch>
            <a:fillRect/>
          </a:stretch>
        </p:blipFill>
        <p:spPr bwMode="auto">
          <a:xfrm>
            <a:off x="336845" y="149932"/>
            <a:ext cx="1524001" cy="726368"/>
          </a:xfrm>
          <a:prstGeom prst="rect">
            <a:avLst/>
          </a:prstGeom>
          <a:noFill/>
          <a:effectLst>
            <a:outerShdw blurRad="50800" dist="38100" dir="5400000" algn="t" rotWithShape="0">
              <a:prstClr val="black">
                <a:alpha val="40000"/>
              </a:prstClr>
            </a:outerShdw>
          </a:effectLst>
        </p:spPr>
      </p:pic>
      <p:sp>
        <p:nvSpPr>
          <p:cNvPr id="8" name="Title 1">
            <a:extLst>
              <a:ext uri="{FF2B5EF4-FFF2-40B4-BE49-F238E27FC236}">
                <a16:creationId xmlns:a16="http://schemas.microsoft.com/office/drawing/2014/main" xmlns="" id="{28A031C4-A20F-4BA4-BD02-E5949B6E98E0}"/>
              </a:ext>
            </a:extLst>
          </p:cNvPr>
          <p:cNvSpPr txBox="1">
            <a:spLocks/>
          </p:cNvSpPr>
          <p:nvPr/>
        </p:nvSpPr>
        <p:spPr>
          <a:xfrm>
            <a:off x="-6928" y="1259777"/>
            <a:ext cx="12192000" cy="1505652"/>
          </a:xfrm>
          <a:prstGeom prst="rect">
            <a:avLst/>
          </a:prstGeom>
          <a:effectLst/>
        </p:spPr>
        <p:txBody>
          <a:bodyPr vert="horz" lIns="91440" tIns="45720" rIns="91440" bIns="45720" rtlCol="0" anchor="ctr"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
                <a:srgbClr val="F14124">
                  <a:lumMod val="75000"/>
                </a:srgbClr>
              </a:buClr>
              <a:buSzPct val="128000"/>
              <a:buFont typeface="Georgia" pitchFamily="18" charset="0"/>
              <a:buNone/>
              <a:tabLst/>
              <a:defRPr/>
            </a:pPr>
            <a:r>
              <a:rPr kumimoji="0" lang="en-US" sz="3200" b="1" i="0" u="none" strike="noStrike" kern="1200" cap="none" spc="0" normalizeH="0" baseline="0" noProof="0" dirty="0">
                <a:ln>
                  <a:noFill/>
                </a:ln>
                <a:solidFill>
                  <a:srgbClr val="990000"/>
                </a:solidFill>
                <a:effectLst/>
                <a:uLnTx/>
                <a:uFillTx/>
                <a:latin typeface="Times New Roman" panose="02020603050405020304" pitchFamily="18" charset="0"/>
                <a:ea typeface="+mj-ea"/>
                <a:cs typeface="Times New Roman" panose="02020603050405020304" pitchFamily="18" charset="0"/>
              </a:rPr>
              <a:t>HỘI NGHỊ</a:t>
            </a:r>
            <a:endParaRPr kumimoji="0" lang="en-US" sz="4000" b="1" i="0" u="none" strike="noStrike" kern="1200" cap="none" spc="0" normalizeH="0" baseline="0" noProof="0" dirty="0">
              <a:ln>
                <a:noFill/>
              </a:ln>
              <a:solidFill>
                <a:srgbClr val="990000"/>
              </a:solidFill>
              <a:effectLst/>
              <a:uLnTx/>
              <a:uFillTx/>
              <a:latin typeface="Times New Roman" panose="02020603050405020304" pitchFamily="18" charset="0"/>
              <a:ea typeface="+mj-ea"/>
              <a:cs typeface="Times New Roman" panose="02020603050405020304" pitchFamily="18" charset="0"/>
            </a:endParaRPr>
          </a:p>
          <a:p>
            <a:pPr marL="0" marR="0" lvl="0" indent="0" algn="ctr" defTabSz="914400" rtl="0" eaLnBrk="1" fontAlgn="auto" latinLnBrk="0" hangingPunct="1">
              <a:lnSpc>
                <a:spcPct val="100000"/>
              </a:lnSpc>
              <a:spcBef>
                <a:spcPct val="0"/>
              </a:spcBef>
              <a:spcAft>
                <a:spcPts val="0"/>
              </a:spcAft>
              <a:buClr>
                <a:srgbClr val="F14124">
                  <a:lumMod val="75000"/>
                </a:srgbClr>
              </a:buClr>
              <a:buSzPct val="128000"/>
              <a:buFont typeface="Georgia" pitchFamily="18" charset="0"/>
              <a:buNone/>
              <a:tabLst/>
              <a:defRPr/>
            </a:pPr>
            <a:r>
              <a:rPr kumimoji="0" lang="en-US" sz="2600" b="1" i="0" u="none" strike="noStrike" kern="1200" cap="none" spc="0" normalizeH="0" baseline="0" noProof="0" dirty="0">
                <a:ln>
                  <a:noFill/>
                </a:ln>
                <a:solidFill>
                  <a:srgbClr val="4E67C8">
                    <a:lumMod val="50000"/>
                  </a:srgbClr>
                </a:solidFill>
                <a:effectLst/>
                <a:uLnTx/>
                <a:uFillTx/>
                <a:latin typeface="Times New Roman" panose="02020603050405020304" pitchFamily="18" charset="0"/>
                <a:ea typeface="Verdana" panose="020B0604030504040204" pitchFamily="34" charset="0"/>
                <a:cs typeface="Times New Roman" panose="02020603050405020304" pitchFamily="18" charset="0"/>
              </a:rPr>
              <a:t>NGHIÊN CỨU, HỌC TẬP, QUÁN TRIỆT  NGHỊ QUYẾT HỘI NGHỊ LẦN THỨ </a:t>
            </a:r>
            <a:r>
              <a:rPr kumimoji="0" lang="en-US" sz="2600" b="1" i="0" u="none" strike="noStrike" kern="1200" cap="none" spc="0" normalizeH="0" baseline="0" noProof="0" dirty="0" smtClean="0">
                <a:ln>
                  <a:noFill/>
                </a:ln>
                <a:solidFill>
                  <a:srgbClr val="4E67C8">
                    <a:lumMod val="50000"/>
                  </a:srgbClr>
                </a:solidFill>
                <a:effectLst/>
                <a:uLnTx/>
                <a:uFillTx/>
                <a:latin typeface="Times New Roman" panose="02020603050405020304" pitchFamily="18" charset="0"/>
                <a:ea typeface="Verdana" panose="020B0604030504040204" pitchFamily="34" charset="0"/>
                <a:cs typeface="Times New Roman" panose="02020603050405020304" pitchFamily="18" charset="0"/>
              </a:rPr>
              <a:t>6 </a:t>
            </a:r>
            <a:endParaRPr kumimoji="0" lang="en-US" sz="2600" b="1" i="0" u="none" strike="noStrike" kern="1200" cap="none" spc="0" normalizeH="0" baseline="0" noProof="0" dirty="0">
              <a:ln>
                <a:noFill/>
              </a:ln>
              <a:solidFill>
                <a:srgbClr val="4E67C8">
                  <a:lumMod val="50000"/>
                </a:srgbClr>
              </a:solidFill>
              <a:effectLst/>
              <a:uLnTx/>
              <a:uFillTx/>
              <a:latin typeface="Times New Roman" panose="02020603050405020304" pitchFamily="18" charset="0"/>
              <a:ea typeface="Verdana" panose="020B0604030504040204" pitchFamily="34" charset="0"/>
              <a:cs typeface="Times New Roman" panose="02020603050405020304" pitchFamily="18" charset="0"/>
            </a:endParaRPr>
          </a:p>
          <a:p>
            <a:pPr marL="0" marR="0" lvl="0" indent="0" algn="ctr" defTabSz="914400" rtl="0" eaLnBrk="1" fontAlgn="auto" latinLnBrk="0" hangingPunct="1">
              <a:lnSpc>
                <a:spcPct val="100000"/>
              </a:lnSpc>
              <a:spcBef>
                <a:spcPct val="0"/>
              </a:spcBef>
              <a:spcAft>
                <a:spcPts val="0"/>
              </a:spcAft>
              <a:buClr>
                <a:srgbClr val="F14124">
                  <a:lumMod val="75000"/>
                </a:srgbClr>
              </a:buClr>
              <a:buSzPct val="128000"/>
              <a:buFont typeface="Georgia" pitchFamily="18" charset="0"/>
              <a:buNone/>
              <a:tabLst/>
              <a:defRPr/>
            </a:pPr>
            <a:r>
              <a:rPr kumimoji="0" lang="en-US" sz="2600" b="1" i="0" u="none" strike="noStrike" kern="1200" cap="none" spc="0" normalizeH="0" baseline="0" noProof="0" dirty="0">
                <a:ln>
                  <a:noFill/>
                </a:ln>
                <a:solidFill>
                  <a:srgbClr val="4E67C8">
                    <a:lumMod val="50000"/>
                  </a:srgbClr>
                </a:solidFill>
                <a:effectLst/>
                <a:uLnTx/>
                <a:uFillTx/>
                <a:latin typeface="Times New Roman" panose="02020603050405020304" pitchFamily="18" charset="0"/>
                <a:ea typeface="Verdana" panose="020B0604030504040204" pitchFamily="34" charset="0"/>
                <a:cs typeface="Times New Roman" panose="02020603050405020304" pitchFamily="18" charset="0"/>
              </a:rPr>
              <a:t>BCHTW</a:t>
            </a:r>
            <a:r>
              <a:rPr kumimoji="0" lang="en-US" sz="2600" b="1" i="0" u="none" strike="noStrike" kern="1200" cap="none" spc="0" normalizeH="0" noProof="0" dirty="0">
                <a:ln>
                  <a:noFill/>
                </a:ln>
                <a:solidFill>
                  <a:srgbClr val="4E67C8">
                    <a:lumMod val="50000"/>
                  </a:srgbClr>
                </a:solidFill>
                <a:effectLst/>
                <a:uLnTx/>
                <a:uFillTx/>
                <a:latin typeface="Times New Roman" panose="02020603050405020304" pitchFamily="18" charset="0"/>
                <a:ea typeface="Verdana" panose="020B0604030504040204" pitchFamily="34" charset="0"/>
                <a:cs typeface="Times New Roman" panose="02020603050405020304" pitchFamily="18" charset="0"/>
              </a:rPr>
              <a:t> </a:t>
            </a:r>
            <a:r>
              <a:rPr kumimoji="0" lang="en-US" sz="2600" b="1" i="0" u="none" strike="noStrike" kern="1200" cap="none" spc="0" normalizeH="0" baseline="0" noProof="0" dirty="0">
                <a:ln>
                  <a:noFill/>
                </a:ln>
                <a:solidFill>
                  <a:srgbClr val="4E67C8">
                    <a:lumMod val="50000"/>
                  </a:srgbClr>
                </a:solidFill>
                <a:effectLst/>
                <a:uLnTx/>
                <a:uFillTx/>
                <a:latin typeface="Times New Roman" panose="02020603050405020304" pitchFamily="18" charset="0"/>
                <a:ea typeface="Verdana" panose="020B0604030504040204" pitchFamily="34" charset="0"/>
                <a:cs typeface="Times New Roman" panose="02020603050405020304" pitchFamily="18" charset="0"/>
              </a:rPr>
              <a:t>ĐẢNG KHÓA </a:t>
            </a:r>
            <a:r>
              <a:rPr kumimoji="0" lang="en-US" sz="2600" b="1" i="0" u="none" strike="noStrike" kern="1200" cap="none" spc="0" normalizeH="0" baseline="0" noProof="0" dirty="0" smtClean="0">
                <a:ln>
                  <a:noFill/>
                </a:ln>
                <a:solidFill>
                  <a:srgbClr val="4E67C8">
                    <a:lumMod val="50000"/>
                  </a:srgbClr>
                </a:solidFill>
                <a:effectLst/>
                <a:uLnTx/>
                <a:uFillTx/>
                <a:latin typeface="Times New Roman" panose="02020603050405020304" pitchFamily="18" charset="0"/>
                <a:ea typeface="Verdana" panose="020B0604030504040204" pitchFamily="34" charset="0"/>
                <a:cs typeface="Times New Roman" panose="02020603050405020304" pitchFamily="18" charset="0"/>
              </a:rPr>
              <a:t>XIII</a:t>
            </a:r>
            <a:endParaRPr kumimoji="0" lang="en-US" sz="2600" b="0" i="0" u="none" strike="noStrike" kern="1200" cap="none" spc="0" normalizeH="0" baseline="0" noProof="0" dirty="0">
              <a:ln>
                <a:noFill/>
              </a:ln>
              <a:solidFill>
                <a:srgbClr val="4E67C8">
                  <a:lumMod val="50000"/>
                </a:srgbClr>
              </a:solidFill>
              <a:effectLst>
                <a:reflection blurRad="6350" stA="55000" endA="300" endPos="45500" dir="5400000" sy="-100000" algn="bl" rotWithShape="0"/>
              </a:effectLst>
              <a:uLnTx/>
              <a:uFillTx/>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509639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963906" y="111158"/>
            <a:ext cx="10539984" cy="646331"/>
          </a:xfrm>
          <a:prstGeom prst="rect">
            <a:avLst/>
          </a:prstGeom>
        </p:spPr>
        <p:txBody>
          <a:bodyPr wrap="square">
            <a:spAutoFit/>
          </a:bodyPr>
          <a:lstStyle/>
          <a:p>
            <a:pPr indent="457200" algn="ctr">
              <a:spcBef>
                <a:spcPts val="600"/>
              </a:spcBef>
              <a:spcAft>
                <a:spcPts val="600"/>
              </a:spcAft>
            </a:pPr>
            <a:r>
              <a:rPr lang="pt-BR" sz="3600" b="1">
                <a:solidFill>
                  <a:schemeClr val="bg1"/>
                </a:solidFill>
                <a:latin typeface="Calibri" panose="020F0502020204030204" pitchFamily="34" charset="0"/>
                <a:ea typeface="Calibri" panose="020F0502020204030204" pitchFamily="34" charset="0"/>
                <a:cs typeface="Calibri" panose="020F0502020204030204" pitchFamily="34" charset="0"/>
              </a:rPr>
              <a:t>QUAN ĐIỂM</a:t>
            </a:r>
            <a:endParaRPr lang="en-US" sz="36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10" name="Rectangle: Rounded Corners 4">
            <a:extLst>
              <a:ext uri="{FF2B5EF4-FFF2-40B4-BE49-F238E27FC236}">
                <a16:creationId xmlns:a16="http://schemas.microsoft.com/office/drawing/2014/main" xmlns="" id="{0506F6FF-DB3D-49A0-A729-DD7A9FBB13D3}"/>
              </a:ext>
            </a:extLst>
          </p:cNvPr>
          <p:cNvSpPr/>
          <p:nvPr/>
        </p:nvSpPr>
        <p:spPr>
          <a:xfrm>
            <a:off x="2596128" y="1097940"/>
            <a:ext cx="9213274" cy="5513875"/>
          </a:xfrm>
          <a:prstGeom prst="roundRect">
            <a:avLst/>
          </a:prstGeom>
          <a:ln>
            <a:solidFill>
              <a:srgbClr val="C00000"/>
            </a:solidFill>
          </a:ln>
        </p:spPr>
        <p:style>
          <a:lnRef idx="2">
            <a:schemeClr val="accent5"/>
          </a:lnRef>
          <a:fillRef idx="1">
            <a:schemeClr val="lt1"/>
          </a:fillRef>
          <a:effectRef idx="0">
            <a:schemeClr val="accent5"/>
          </a:effectRef>
          <a:fontRef idx="minor">
            <a:schemeClr val="dk1"/>
          </a:fontRef>
        </p:style>
        <p:txBody>
          <a:bodyPr rtlCol="0" anchor="t"/>
          <a:lstStyle/>
          <a:p>
            <a:pPr lvl="0" algn="just"/>
            <a:r>
              <a:rPr lang="vi-VN" sz="3200">
                <a:latin typeface="Times New Roman" panose="02020603050405020304" pitchFamily="18" charset="0"/>
                <a:cs typeface="Times New Roman" panose="02020603050405020304" pitchFamily="18" charset="0"/>
              </a:rPr>
              <a:t>Bảo đảm thượng tôn Hiến pháp và pháp luật. Nhà nước pháp quyền xã hội chủ nghĩa Việt Nam tổ chức và hoạt động theo Hiến pháp và pháp luật, quản lý xã hội bằng Hiến pháp và pháp luật, đồng thời coi trọng giáo dục, nâng cao đạo đức xã hội chủ nghĩa; thể chế hóa kịp thời, đầy đủ và tổ chức thực hiện hiệu quả chủ trương, đường lối của Đảng; lấy con người là</a:t>
            </a:r>
            <a:r>
              <a:rPr lang="en-US" sz="3200">
                <a:latin typeface="Times New Roman" panose="02020603050405020304" pitchFamily="18" charset="0"/>
                <a:cs typeface="Times New Roman" panose="02020603050405020304" pitchFamily="18" charset="0"/>
              </a:rPr>
              <a:t> </a:t>
            </a:r>
            <a:r>
              <a:rPr lang="vi-VN" sz="3200">
                <a:latin typeface="Times New Roman" panose="02020603050405020304" pitchFamily="18" charset="0"/>
                <a:cs typeface="Times New Roman" panose="02020603050405020304" pitchFamily="18" charset="0"/>
              </a:rPr>
              <a:t>trung tâm, mục tiêu, chủ thể và động lực phát triển đất nước; Nhà nước tôn trọng, bảo đảm, bảo vệ quyền con người, quyền công dân</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xmlns="" id="{1110B004-09A8-E4F6-8116-DD1497854971}"/>
              </a:ext>
            </a:extLst>
          </p:cNvPr>
          <p:cNvSpPr/>
          <p:nvPr/>
        </p:nvSpPr>
        <p:spPr>
          <a:xfrm>
            <a:off x="305667" y="1332401"/>
            <a:ext cx="1999384" cy="501125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spcAft>
                <a:spcPts val="600"/>
              </a:spcAft>
            </a:pPr>
            <a:r>
              <a:rPr lang="pt-BR" sz="4000" b="1"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Q</a:t>
            </a:r>
            <a:r>
              <a:rPr lang="pt-BR" sz="4000" b="1" i="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uan điểm thứ ba</a:t>
            </a:r>
            <a:endParaRPr lang="en-US" sz="4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4018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963906" y="111158"/>
            <a:ext cx="10539984" cy="646331"/>
          </a:xfrm>
          <a:prstGeom prst="rect">
            <a:avLst/>
          </a:prstGeom>
        </p:spPr>
        <p:txBody>
          <a:bodyPr wrap="square">
            <a:spAutoFit/>
          </a:bodyPr>
          <a:lstStyle/>
          <a:p>
            <a:pPr indent="457200" algn="ctr">
              <a:spcBef>
                <a:spcPts val="600"/>
              </a:spcBef>
              <a:spcAft>
                <a:spcPts val="600"/>
              </a:spcAft>
            </a:pPr>
            <a:r>
              <a:rPr lang="pt-BR" sz="3600" b="1">
                <a:solidFill>
                  <a:schemeClr val="bg1"/>
                </a:solidFill>
                <a:latin typeface="Calibri" panose="020F0502020204030204" pitchFamily="34" charset="0"/>
                <a:ea typeface="Calibri" panose="020F0502020204030204" pitchFamily="34" charset="0"/>
                <a:cs typeface="Calibri" panose="020F0502020204030204" pitchFamily="34" charset="0"/>
              </a:rPr>
              <a:t>QUAN ĐIỂM</a:t>
            </a:r>
            <a:endParaRPr lang="en-US" sz="36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10" name="Rectangle: Rounded Corners 4">
            <a:extLst>
              <a:ext uri="{FF2B5EF4-FFF2-40B4-BE49-F238E27FC236}">
                <a16:creationId xmlns:a16="http://schemas.microsoft.com/office/drawing/2014/main" xmlns="" id="{0506F6FF-DB3D-49A0-A729-DD7A9FBB13D3}"/>
              </a:ext>
            </a:extLst>
          </p:cNvPr>
          <p:cNvSpPr/>
          <p:nvPr/>
        </p:nvSpPr>
        <p:spPr>
          <a:xfrm>
            <a:off x="2619574" y="1144832"/>
            <a:ext cx="9213274" cy="5373199"/>
          </a:xfrm>
          <a:prstGeom prst="roundRect">
            <a:avLst/>
          </a:prstGeom>
          <a:ln>
            <a:solidFill>
              <a:srgbClr val="C00000"/>
            </a:solidFill>
          </a:ln>
        </p:spPr>
        <p:style>
          <a:lnRef idx="2">
            <a:schemeClr val="accent5"/>
          </a:lnRef>
          <a:fillRef idx="1">
            <a:schemeClr val="lt1"/>
          </a:fillRef>
          <a:effectRef idx="0">
            <a:schemeClr val="accent5"/>
          </a:effectRef>
          <a:fontRef idx="minor">
            <a:schemeClr val="dk1"/>
          </a:fontRef>
        </p:style>
        <p:txBody>
          <a:bodyPr rtlCol="0" anchor="t"/>
          <a:lstStyle/>
          <a:p>
            <a:pPr algn="just">
              <a:spcBef>
                <a:spcPts val="600"/>
              </a:spcBef>
              <a:spcAft>
                <a:spcPts val="600"/>
              </a:spcAft>
            </a:pPr>
            <a:r>
              <a:rPr lang="vi-VN" sz="3400">
                <a:latin typeface="Times New Roman" panose="02020603050405020304" pitchFamily="18" charset="0"/>
                <a:cs typeface="Times New Roman" panose="02020603050405020304" pitchFamily="18" charset="0"/>
              </a:rPr>
              <a:t>Bám sát thực tiễn đất nước và xu thế phát triển của thời đại, kế thừa những thành tựu đã đạt được, tiếp thu có chọn lọc kinh nghiệm quốc tế phù hợp với Việt Nam; kết hợp sức mạnh dân tộc với sức mạnh thời đại, sức mạnh quốc gia với sức mạnh quốc tế; bảo đảm cao nhất lợi ích quốc gia - dân tộc, bảo vệ vững chắc độc lập, chủ quyền, thống nhất và toàn vẹn lãnh thổ, an ninh quốc gia, chế độ xã hội chủ nghĩa</a:t>
            </a:r>
            <a:endParaRPr lang="en-US" sz="34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9993D65C-0C0D-DE88-FCAD-991C608D8C75}"/>
              </a:ext>
            </a:extLst>
          </p:cNvPr>
          <p:cNvSpPr/>
          <p:nvPr/>
        </p:nvSpPr>
        <p:spPr>
          <a:xfrm>
            <a:off x="305667" y="1332400"/>
            <a:ext cx="1999384" cy="5011249"/>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spcAft>
                <a:spcPts val="600"/>
              </a:spcAft>
            </a:pPr>
            <a:r>
              <a:rPr lang="pt-BR" sz="4000" b="1"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Q</a:t>
            </a:r>
            <a:r>
              <a:rPr lang="pt-BR" sz="4000" b="1" i="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uan điểm thứ  tư </a:t>
            </a:r>
            <a:endParaRPr lang="en-US" sz="4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9466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963906" y="111158"/>
            <a:ext cx="10539984" cy="646331"/>
          </a:xfrm>
          <a:prstGeom prst="rect">
            <a:avLst/>
          </a:prstGeom>
        </p:spPr>
        <p:txBody>
          <a:bodyPr wrap="square">
            <a:spAutoFit/>
          </a:bodyPr>
          <a:lstStyle/>
          <a:p>
            <a:pPr indent="457200" algn="ctr">
              <a:spcBef>
                <a:spcPts val="600"/>
              </a:spcBef>
              <a:spcAft>
                <a:spcPts val="600"/>
              </a:spcAft>
            </a:pPr>
            <a:r>
              <a:rPr lang="pt-BR" sz="3600" b="1">
                <a:solidFill>
                  <a:schemeClr val="bg1"/>
                </a:solidFill>
                <a:latin typeface="Calibri" panose="020F0502020204030204" pitchFamily="34" charset="0"/>
                <a:ea typeface="Calibri" panose="020F0502020204030204" pitchFamily="34" charset="0"/>
                <a:cs typeface="Calibri" panose="020F0502020204030204" pitchFamily="34" charset="0"/>
              </a:rPr>
              <a:t>QUAN ĐIỂM</a:t>
            </a:r>
            <a:endParaRPr lang="en-US" sz="36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10" name="Rectangle: Rounded Corners 4">
            <a:extLst>
              <a:ext uri="{FF2B5EF4-FFF2-40B4-BE49-F238E27FC236}">
                <a16:creationId xmlns:a16="http://schemas.microsoft.com/office/drawing/2014/main" xmlns="" id="{0506F6FF-DB3D-49A0-A729-DD7A9FBB13D3}"/>
              </a:ext>
            </a:extLst>
          </p:cNvPr>
          <p:cNvSpPr/>
          <p:nvPr/>
        </p:nvSpPr>
        <p:spPr>
          <a:xfrm>
            <a:off x="2713358" y="1114059"/>
            <a:ext cx="9213274" cy="5544649"/>
          </a:xfrm>
          <a:prstGeom prst="roundRect">
            <a:avLst/>
          </a:prstGeom>
          <a:ln>
            <a:solidFill>
              <a:srgbClr val="C00000"/>
            </a:solidFill>
          </a:ln>
        </p:spPr>
        <p:style>
          <a:lnRef idx="2">
            <a:schemeClr val="accent5"/>
          </a:lnRef>
          <a:fillRef idx="1">
            <a:schemeClr val="lt1"/>
          </a:fillRef>
          <a:effectRef idx="0">
            <a:schemeClr val="accent5"/>
          </a:effectRef>
          <a:fontRef idx="minor">
            <a:schemeClr val="dk1"/>
          </a:fontRef>
        </p:style>
        <p:txBody>
          <a:bodyPr rtlCol="0" anchor="t"/>
          <a:lstStyle/>
          <a:p>
            <a:pPr lvl="0" algn="just"/>
            <a:r>
              <a:rPr lang="vi-VN" sz="2800">
                <a:latin typeface="Times New Roman" panose="02020603050405020304" pitchFamily="18" charset="0"/>
                <a:cs typeface="Times New Roman" panose="02020603050405020304" pitchFamily="18" charset="0"/>
              </a:rPr>
              <a:t>Bảo đảm tổng thể, đồng bộ, liên thông giữa đổi mới lập pháp, cải cách hành chính, cải cách tư pháp; kết hợp hài hòa giữa kế thừa, ổn định với đổi mới, phát triển; tiến hành khẩn trương, nghiêm  minh, nhất quán, có trọng tâm, trọng điểm và lộ trình, bước đi vững chắc. Những vấn đề thực tiễn đòi hỏi, đã rõ, được thực tiễn chứng minh là đúng, có sự thống nhất cao thì kiên quyết thực hiện; những vấn đề chưa rõ, còn nhiều ý kiến khác nhau thì tiếp tục nghiên cứu, tổng kết thực tiễn, thực hiện thí điểm khi cơ quan có thẩm quyền cho phép; những chủ trương đã thực hiện, nhưng không phù hợp thì nghiên cứu điều chỉnh, sửa đổi kịp thời.</a:t>
            </a:r>
            <a:endParaRPr lang="en-US" sz="2800">
              <a:latin typeface="Times New Roman" panose="02020603050405020304" pitchFamily="18" charset="0"/>
              <a:cs typeface="Times New Roman" panose="02020603050405020304" pitchFamily="18" charset="0"/>
            </a:endParaRPr>
          </a:p>
          <a:p>
            <a:pPr algn="just"/>
            <a:r>
              <a:rPr lang="vi-VN" sz="2800">
                <a:latin typeface="Times New Roman" panose="02020603050405020304" pitchFamily="18" charset="0"/>
                <a:cs typeface="Times New Roman" panose="02020603050405020304" pitchFamily="18" charset="0"/>
              </a:rPr>
              <a:t/>
            </a:r>
            <a:br>
              <a:rPr lang="vi-VN" sz="280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xmlns="" id="{3506177C-18FA-0E0B-D244-C5117ABEA7F2}"/>
              </a:ext>
            </a:extLst>
          </p:cNvPr>
          <p:cNvSpPr/>
          <p:nvPr/>
        </p:nvSpPr>
        <p:spPr>
          <a:xfrm>
            <a:off x="305667" y="1770551"/>
            <a:ext cx="1999384" cy="398255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spcAft>
                <a:spcPts val="600"/>
              </a:spcAft>
            </a:pPr>
            <a:r>
              <a:rPr lang="pt-BR" sz="4000" b="1"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Q</a:t>
            </a:r>
            <a:r>
              <a:rPr lang="pt-BR" sz="4000" b="1" i="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uan điểm thứ năm </a:t>
            </a:r>
            <a:endParaRPr lang="en-US" sz="4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6026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ed Rectangle 15"/>
          <p:cNvSpPr/>
          <p:nvPr/>
        </p:nvSpPr>
        <p:spPr>
          <a:xfrm>
            <a:off x="4079631" y="2048272"/>
            <a:ext cx="3337169" cy="923528"/>
          </a:xfrm>
          <a:prstGeom prst="round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100" normalizeH="0" baseline="0" noProof="0">
                <a:ln>
                  <a:noFill/>
                </a:ln>
                <a:solidFill>
                  <a:srgbClr val="B4DCFA">
                    <a:lumMod val="10000"/>
                  </a:srgbClr>
                </a:solidFill>
                <a:effectLst/>
                <a:uLnTx/>
                <a:uFillTx/>
                <a:latin typeface="Times New Roman" panose="02020603050405020304" pitchFamily="18" charset="0"/>
                <a:ea typeface="+mn-ea"/>
                <a:cs typeface="Times New Roman" panose="02020603050405020304" pitchFamily="18" charset="0"/>
              </a:rPr>
              <a:t>PHẦN III</a:t>
            </a:r>
            <a:endParaRPr kumimoji="0" lang="en-US" sz="4400" b="1" i="0" u="none" strike="noStrike" kern="1200" cap="none" spc="100" normalizeH="0" baseline="0" noProof="0" dirty="0">
              <a:ln>
                <a:noFill/>
              </a:ln>
              <a:solidFill>
                <a:srgbClr val="B4DCFA">
                  <a:lumMod val="10000"/>
                </a:srgbClr>
              </a:solidFill>
              <a:effectLst/>
              <a:uLnTx/>
              <a:uFillTx/>
              <a:latin typeface="Times New Roman" panose="02020603050405020304" pitchFamily="18" charset="0"/>
              <a:ea typeface="+mn-ea"/>
              <a:cs typeface="Times New Roman" panose="02020603050405020304" pitchFamily="18" charset="0"/>
            </a:endParaRPr>
          </a:p>
        </p:txBody>
      </p:sp>
      <p:sp>
        <p:nvSpPr>
          <p:cNvPr id="18" name="Rounded Rectangle 17"/>
          <p:cNvSpPr/>
          <p:nvPr/>
        </p:nvSpPr>
        <p:spPr>
          <a:xfrm>
            <a:off x="0" y="2619375"/>
            <a:ext cx="12192000" cy="1885950"/>
          </a:xfrm>
          <a:prstGeom prst="roundRect">
            <a:avLst/>
          </a:prstGeom>
          <a:noFill/>
          <a:ln>
            <a:noFill/>
          </a:ln>
        </p:spPr>
        <p:style>
          <a:lnRef idx="2">
            <a:schemeClr val="accent2"/>
          </a:lnRef>
          <a:fillRef idx="1">
            <a:schemeClr val="lt1"/>
          </a:fillRef>
          <a:effectRef idx="0">
            <a:schemeClr val="accent2"/>
          </a:effectRef>
          <a:fontRef idx="minor">
            <a:schemeClr val="dk1"/>
          </a:fontRef>
        </p:style>
        <p:txBody>
          <a:bodyPr rtlCol="0" anchor="ctr"/>
          <a:lstStyle/>
          <a:p>
            <a:pPr marL="174625" marR="0" lvl="0" indent="0" algn="ctr" defTabSz="914400" rtl="0" eaLnBrk="1" fontAlgn="auto" latinLnBrk="0" hangingPunct="1">
              <a:lnSpc>
                <a:spcPct val="100000"/>
              </a:lnSpc>
              <a:spcBef>
                <a:spcPts val="0"/>
              </a:spcBef>
              <a:spcAft>
                <a:spcPts val="0"/>
              </a:spcAft>
              <a:buClrTx/>
              <a:buSzTx/>
              <a:buFontTx/>
              <a:buNone/>
              <a:tabLst/>
              <a:defRPr/>
            </a:pPr>
            <a:r>
              <a:rPr lang="en-US" sz="6000" b="1" spc="10">
                <a:effectLst/>
                <a:latin typeface="Times New Roman" panose="02020603050405020304" pitchFamily="18" charset="0"/>
                <a:ea typeface="Arial" panose="020B0604020202020204" pitchFamily="34" charset="0"/>
              </a:rPr>
              <a:t>MỤC TIÊU, TRỌNG TÂM</a:t>
            </a:r>
            <a:endParaRPr kumimoji="0" lang="en-US" sz="8800" b="1" i="0" u="none" strike="noStrike" kern="1200" cap="none" spc="0" normalizeH="0" baseline="0" noProof="0">
              <a:ln>
                <a:noFill/>
              </a:ln>
              <a:solidFill>
                <a:srgbClr val="0033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098838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518253" y="152160"/>
            <a:ext cx="10539984" cy="646331"/>
          </a:xfrm>
          <a:prstGeom prst="rect">
            <a:avLst/>
          </a:prstGeom>
        </p:spPr>
        <p:txBody>
          <a:bodyPr wrap="square">
            <a:spAutoFit/>
          </a:bodyPr>
          <a:lstStyle/>
          <a:p>
            <a:pPr indent="457200" algn="ctr">
              <a:spcBef>
                <a:spcPts val="600"/>
              </a:spcBef>
              <a:spcAft>
                <a:spcPts val="600"/>
              </a:spcAft>
            </a:pPr>
            <a:r>
              <a:rPr lang="en-US" sz="3600" b="1">
                <a:solidFill>
                  <a:schemeClr val="bg1"/>
                </a:solidFill>
                <a:effectLst/>
                <a:latin typeface="Calibri" panose="020F0502020204030204" pitchFamily="34" charset="0"/>
                <a:ea typeface="Calibri" panose="020F0502020204030204" pitchFamily="34" charset="0"/>
                <a:cs typeface="Calibri" panose="020F0502020204030204" pitchFamily="34" charset="0"/>
              </a:rPr>
              <a:t>1. Mục tiêu</a:t>
            </a:r>
          </a:p>
        </p:txBody>
      </p:sp>
      <p:sp>
        <p:nvSpPr>
          <p:cNvPr id="6" name="Arrow: Pentagon 5">
            <a:extLst>
              <a:ext uri="{FF2B5EF4-FFF2-40B4-BE49-F238E27FC236}">
                <a16:creationId xmlns:a16="http://schemas.microsoft.com/office/drawing/2014/main" xmlns="" id="{B0AF825F-1E1F-D561-A176-24709A931B26}"/>
              </a:ext>
            </a:extLst>
          </p:cNvPr>
          <p:cNvSpPr/>
          <p:nvPr/>
        </p:nvSpPr>
        <p:spPr>
          <a:xfrm>
            <a:off x="124691" y="1726924"/>
            <a:ext cx="2660904" cy="4461440"/>
          </a:xfrm>
          <a:prstGeom prst="homePlate">
            <a:avLst>
              <a:gd name="adj" fmla="val 53386"/>
            </a:avLst>
          </a:prstGeom>
          <a:solidFill>
            <a:srgbClr val="A50021"/>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just">
              <a:spcBef>
                <a:spcPts val="600"/>
              </a:spcBef>
              <a:spcAft>
                <a:spcPts val="600"/>
              </a:spcAft>
            </a:pPr>
            <a:r>
              <a:rPr lang="pt-BR" sz="3600" b="1" i="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1.1 Mục tiêu tổng quát</a:t>
            </a:r>
            <a:endParaRPr lang="en-US" sz="36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Rounded Corners 4">
            <a:extLst>
              <a:ext uri="{FF2B5EF4-FFF2-40B4-BE49-F238E27FC236}">
                <a16:creationId xmlns:a16="http://schemas.microsoft.com/office/drawing/2014/main" xmlns="" id="{A9D817FE-B8CB-849C-B0BD-C19B12B50513}"/>
              </a:ext>
            </a:extLst>
          </p:cNvPr>
          <p:cNvSpPr/>
          <p:nvPr/>
        </p:nvSpPr>
        <p:spPr>
          <a:xfrm>
            <a:off x="2785595" y="884184"/>
            <a:ext cx="9213273" cy="5973816"/>
          </a:xfrm>
          <a:prstGeom prst="roundRect">
            <a:avLst/>
          </a:prstGeom>
          <a:ln>
            <a:solidFill>
              <a:srgbClr val="C00000"/>
            </a:solidFill>
          </a:ln>
        </p:spPr>
        <p:style>
          <a:lnRef idx="2">
            <a:schemeClr val="accent5"/>
          </a:lnRef>
          <a:fillRef idx="1">
            <a:schemeClr val="lt1"/>
          </a:fillRef>
          <a:effectRef idx="0">
            <a:schemeClr val="accent5"/>
          </a:effectRef>
          <a:fontRef idx="minor">
            <a:schemeClr val="dk1"/>
          </a:fontRef>
        </p:style>
        <p:txBody>
          <a:bodyPr rtlCol="0" anchor="t"/>
          <a:lstStyle/>
          <a:p>
            <a:pPr indent="457200" algn="just">
              <a:spcBef>
                <a:spcPts val="600"/>
              </a:spcBef>
              <a:spcAft>
                <a:spcPts val="600"/>
              </a:spcAft>
            </a:pPr>
            <a:r>
              <a:rPr lang="vi-VN" sz="3200">
                <a:latin typeface="Times New Roman" panose="02020603050405020304" pitchFamily="18" charset="0"/>
                <a:cs typeface="Times New Roman" panose="02020603050405020304" pitchFamily="18" charset="0"/>
              </a:rPr>
              <a:t>Hoàn thiện Nhà nước pháp quyền xã hội chủ nghĩa Việt Nam của Nhân dân, do Nhân dân, vì Nhân dân, do Đảng Cộng sản Việt Nam lãnh đạo; có hệ thống pháp luật hoàn thiện, được thực hiện nghiêm minh, nhất quán; thượng tôn Hiến pháp và pháp luật, tôn trọng, bảo đảm, bảo vệ hiệu quả quyền con người, quyền công dân; quyền lực nhà nước là thống nhất, được phân công rành mạch, phối hợp chặt chẽ, kiểm soát hiệu quả; nền hành chính, tư pháp chuyên nghiệp, pháp quyền, hiện đại</a:t>
            </a:r>
            <a:r>
              <a:rPr lang="en-US" sz="3200">
                <a:latin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7638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499616" y="101600"/>
            <a:ext cx="10539984" cy="646331"/>
          </a:xfrm>
          <a:prstGeom prst="rect">
            <a:avLst/>
          </a:prstGeom>
        </p:spPr>
        <p:txBody>
          <a:bodyPr wrap="square">
            <a:spAutoFit/>
          </a:bodyPr>
          <a:lstStyle/>
          <a:p>
            <a:pPr marL="4572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t>1.2.</a:t>
            </a:r>
            <a:r>
              <a:rPr kumimoji="0" lang="en-US" sz="3600" b="1" i="0" u="none" strike="noStrike" kern="1200" cap="none" spc="0" normalizeH="0" noProof="0">
                <a:ln>
                  <a:noFill/>
                </a:ln>
                <a:solidFill>
                  <a:prstClr val="white"/>
                </a:solidFill>
                <a:effectLst/>
                <a:uLnTx/>
                <a:uFillTx/>
                <a:latin typeface="Calibri" panose="020F0502020204030204" pitchFamily="34" charset="0"/>
                <a:ea typeface="+mn-ea"/>
                <a:cs typeface="Calibri" panose="020F0502020204030204" pitchFamily="34" charset="0"/>
              </a:rPr>
              <a:t> Mục tiêu cụ thể đến năm 2030</a:t>
            </a:r>
            <a:endParaRPr kumimoji="0" lang="en-US" sz="36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77" name="Freeform 76"/>
          <p:cNvSpPr/>
          <p:nvPr/>
        </p:nvSpPr>
        <p:spPr>
          <a:xfrm>
            <a:off x="295564" y="975181"/>
            <a:ext cx="11652595" cy="1219379"/>
          </a:xfrm>
          <a:custGeom>
            <a:avLst/>
            <a:gdLst>
              <a:gd name="connsiteX0" fmla="*/ 0 w 7779651"/>
              <a:gd name="connsiteY0" fmla="*/ 160263 h 961384"/>
              <a:gd name="connsiteX1" fmla="*/ 160263 w 7779651"/>
              <a:gd name="connsiteY1" fmla="*/ 0 h 961384"/>
              <a:gd name="connsiteX2" fmla="*/ 7619388 w 7779651"/>
              <a:gd name="connsiteY2" fmla="*/ 0 h 961384"/>
              <a:gd name="connsiteX3" fmla="*/ 7779651 w 7779651"/>
              <a:gd name="connsiteY3" fmla="*/ 160263 h 961384"/>
              <a:gd name="connsiteX4" fmla="*/ 7779651 w 7779651"/>
              <a:gd name="connsiteY4" fmla="*/ 801121 h 961384"/>
              <a:gd name="connsiteX5" fmla="*/ 7619388 w 7779651"/>
              <a:gd name="connsiteY5" fmla="*/ 961384 h 961384"/>
              <a:gd name="connsiteX6" fmla="*/ 160263 w 7779651"/>
              <a:gd name="connsiteY6" fmla="*/ 961384 h 961384"/>
              <a:gd name="connsiteX7" fmla="*/ 0 w 7779651"/>
              <a:gd name="connsiteY7" fmla="*/ 801121 h 961384"/>
              <a:gd name="connsiteX8" fmla="*/ 0 w 7779651"/>
              <a:gd name="connsiteY8" fmla="*/ 160263 h 961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79651" h="961384">
                <a:moveTo>
                  <a:pt x="0" y="160263"/>
                </a:moveTo>
                <a:cubicBezTo>
                  <a:pt x="0" y="71752"/>
                  <a:pt x="71752" y="0"/>
                  <a:pt x="160263" y="0"/>
                </a:cubicBezTo>
                <a:lnTo>
                  <a:pt x="7619388" y="0"/>
                </a:lnTo>
                <a:cubicBezTo>
                  <a:pt x="7707899" y="0"/>
                  <a:pt x="7779651" y="71752"/>
                  <a:pt x="7779651" y="160263"/>
                </a:cubicBezTo>
                <a:lnTo>
                  <a:pt x="7779651" y="801121"/>
                </a:lnTo>
                <a:cubicBezTo>
                  <a:pt x="7779651" y="889632"/>
                  <a:pt x="7707899" y="961384"/>
                  <a:pt x="7619388" y="961384"/>
                </a:cubicBezTo>
                <a:lnTo>
                  <a:pt x="160263" y="961384"/>
                </a:lnTo>
                <a:cubicBezTo>
                  <a:pt x="71752" y="961384"/>
                  <a:pt x="0" y="889632"/>
                  <a:pt x="0" y="801121"/>
                </a:cubicBezTo>
                <a:lnTo>
                  <a:pt x="0" y="160263"/>
                </a:lnTo>
                <a:close/>
              </a:path>
            </a:pathLst>
          </a:custGeom>
          <a:solidFill>
            <a:sysClr val="window" lastClr="FFFFFF"/>
          </a:solidFill>
          <a:ln w="25400" cap="flat" cmpd="sng" algn="ctr">
            <a:solidFill>
              <a:srgbClr val="C0504D"/>
            </a:solidFill>
            <a:prstDash val="solid"/>
          </a:ln>
          <a:effectLst/>
        </p:spPr>
        <p:txBody>
          <a:bodyPr anchor="ctr"/>
          <a:lstStyle/>
          <a:p>
            <a:pPr lvl="0" algn="just" eaLnBrk="0" fontAlgn="base" hangingPunct="0">
              <a:spcBef>
                <a:spcPct val="0"/>
              </a:spcBef>
              <a:spcAft>
                <a:spcPct val="0"/>
              </a:spcAft>
              <a:defRPr/>
            </a:pPr>
            <a:r>
              <a:rPr lang="vi-VN" sz="2800">
                <a:latin typeface="Times New Roman" panose="02020603050405020304" pitchFamily="18" charset="0"/>
                <a:cs typeface="Times New Roman" panose="02020603050405020304" pitchFamily="18" charset="0"/>
              </a:rPr>
              <a:t>Hoàn thiện cơ bản các cơ chế bảo đảm quyền làm chủ của Nhân dân, bảo đảm và bảo vệ quyền con người, quyền công dân</a:t>
            </a:r>
            <a:endParaRPr kumimoji="0" lang="vi-VN" sz="2800" b="0" i="0" u="none" strike="noStrike" kern="0" cap="none" spc="0" normalizeH="0" baseline="0" noProof="0" dirty="0">
              <a:ln>
                <a:noFill/>
              </a:ln>
              <a:solidFill>
                <a:prstClr val="black"/>
              </a:solidFill>
              <a:effectLst/>
              <a:uLnTx/>
              <a:uFillTx/>
              <a:latin typeface="Times New Roman" pitchFamily="18" charset="0"/>
              <a:cs typeface="Times New Roman" pitchFamily="18" charset="0"/>
            </a:endParaRPr>
          </a:p>
        </p:txBody>
      </p:sp>
      <p:sp>
        <p:nvSpPr>
          <p:cNvPr id="79" name="Freeform 78"/>
          <p:cNvSpPr/>
          <p:nvPr/>
        </p:nvSpPr>
        <p:spPr>
          <a:xfrm>
            <a:off x="295562" y="2326573"/>
            <a:ext cx="11652595" cy="1045633"/>
          </a:xfrm>
          <a:custGeom>
            <a:avLst/>
            <a:gdLst>
              <a:gd name="connsiteX0" fmla="*/ 0 w 7779651"/>
              <a:gd name="connsiteY0" fmla="*/ 160263 h 961384"/>
              <a:gd name="connsiteX1" fmla="*/ 160263 w 7779651"/>
              <a:gd name="connsiteY1" fmla="*/ 0 h 961384"/>
              <a:gd name="connsiteX2" fmla="*/ 7619388 w 7779651"/>
              <a:gd name="connsiteY2" fmla="*/ 0 h 961384"/>
              <a:gd name="connsiteX3" fmla="*/ 7779651 w 7779651"/>
              <a:gd name="connsiteY3" fmla="*/ 160263 h 961384"/>
              <a:gd name="connsiteX4" fmla="*/ 7779651 w 7779651"/>
              <a:gd name="connsiteY4" fmla="*/ 801121 h 961384"/>
              <a:gd name="connsiteX5" fmla="*/ 7619388 w 7779651"/>
              <a:gd name="connsiteY5" fmla="*/ 961384 h 961384"/>
              <a:gd name="connsiteX6" fmla="*/ 160263 w 7779651"/>
              <a:gd name="connsiteY6" fmla="*/ 961384 h 961384"/>
              <a:gd name="connsiteX7" fmla="*/ 0 w 7779651"/>
              <a:gd name="connsiteY7" fmla="*/ 801121 h 961384"/>
              <a:gd name="connsiteX8" fmla="*/ 0 w 7779651"/>
              <a:gd name="connsiteY8" fmla="*/ 160263 h 961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79651" h="961384">
                <a:moveTo>
                  <a:pt x="0" y="160263"/>
                </a:moveTo>
                <a:cubicBezTo>
                  <a:pt x="0" y="71752"/>
                  <a:pt x="71752" y="0"/>
                  <a:pt x="160263" y="0"/>
                </a:cubicBezTo>
                <a:lnTo>
                  <a:pt x="7619388" y="0"/>
                </a:lnTo>
                <a:cubicBezTo>
                  <a:pt x="7707899" y="0"/>
                  <a:pt x="7779651" y="71752"/>
                  <a:pt x="7779651" y="160263"/>
                </a:cubicBezTo>
                <a:lnTo>
                  <a:pt x="7779651" y="801121"/>
                </a:lnTo>
                <a:cubicBezTo>
                  <a:pt x="7779651" y="889632"/>
                  <a:pt x="7707899" y="961384"/>
                  <a:pt x="7619388" y="961384"/>
                </a:cubicBezTo>
                <a:lnTo>
                  <a:pt x="160263" y="961384"/>
                </a:lnTo>
                <a:cubicBezTo>
                  <a:pt x="71752" y="961384"/>
                  <a:pt x="0" y="889632"/>
                  <a:pt x="0" y="801121"/>
                </a:cubicBezTo>
                <a:lnTo>
                  <a:pt x="0" y="160263"/>
                </a:lnTo>
                <a:close/>
              </a:path>
            </a:pathLst>
          </a:custGeom>
          <a:solidFill>
            <a:sysClr val="window" lastClr="FFFFFF"/>
          </a:solidFill>
          <a:ln w="25400" cap="flat" cmpd="sng" algn="ctr">
            <a:solidFill>
              <a:srgbClr val="C0504D"/>
            </a:solidFill>
            <a:prstDash val="solid"/>
          </a:ln>
          <a:effectLst/>
        </p:spPr>
        <p:txBody>
          <a:bodyPr anchor="ctr"/>
          <a:lstStyle/>
          <a:p>
            <a:pPr lvl="0" algn="just" eaLnBrk="0" fontAlgn="base" hangingPunct="0">
              <a:spcBef>
                <a:spcPct val="0"/>
              </a:spcBef>
              <a:spcAft>
                <a:spcPct val="0"/>
              </a:spcAft>
              <a:defRPr/>
            </a:pPr>
            <a:r>
              <a:rPr lang="vi-VN" sz="3000">
                <a:latin typeface="Times New Roman" panose="02020603050405020304" pitchFamily="18" charset="0"/>
                <a:cs typeface="Times New Roman" panose="02020603050405020304" pitchFamily="18" charset="0"/>
              </a:rPr>
              <a:t>Tiếp tục đổi mới tổ chức và nâng cao chất lượng hoạt động của Quốc hội</a:t>
            </a:r>
            <a:endParaRPr kumimoji="0" lang="vi-VN" sz="3000" b="0" i="0" u="none" strike="noStrike" kern="0" cap="none" spc="0" normalizeH="0" baseline="0" noProof="0" dirty="0">
              <a:ln>
                <a:noFill/>
              </a:ln>
              <a:solidFill>
                <a:prstClr val="black"/>
              </a:solidFill>
              <a:effectLst/>
              <a:uLnTx/>
              <a:uFillTx/>
              <a:latin typeface="Times New Roman" pitchFamily="18" charset="0"/>
              <a:cs typeface="Times New Roman" pitchFamily="18" charset="0"/>
            </a:endParaRPr>
          </a:p>
        </p:txBody>
      </p:sp>
      <p:sp>
        <p:nvSpPr>
          <p:cNvPr id="80" name="Freeform 79"/>
          <p:cNvSpPr/>
          <p:nvPr/>
        </p:nvSpPr>
        <p:spPr>
          <a:xfrm>
            <a:off x="295562" y="4600430"/>
            <a:ext cx="11652595" cy="997217"/>
          </a:xfrm>
          <a:custGeom>
            <a:avLst/>
            <a:gdLst>
              <a:gd name="connsiteX0" fmla="*/ 0 w 7779651"/>
              <a:gd name="connsiteY0" fmla="*/ 160263 h 961384"/>
              <a:gd name="connsiteX1" fmla="*/ 160263 w 7779651"/>
              <a:gd name="connsiteY1" fmla="*/ 0 h 961384"/>
              <a:gd name="connsiteX2" fmla="*/ 7619388 w 7779651"/>
              <a:gd name="connsiteY2" fmla="*/ 0 h 961384"/>
              <a:gd name="connsiteX3" fmla="*/ 7779651 w 7779651"/>
              <a:gd name="connsiteY3" fmla="*/ 160263 h 961384"/>
              <a:gd name="connsiteX4" fmla="*/ 7779651 w 7779651"/>
              <a:gd name="connsiteY4" fmla="*/ 801121 h 961384"/>
              <a:gd name="connsiteX5" fmla="*/ 7619388 w 7779651"/>
              <a:gd name="connsiteY5" fmla="*/ 961384 h 961384"/>
              <a:gd name="connsiteX6" fmla="*/ 160263 w 7779651"/>
              <a:gd name="connsiteY6" fmla="*/ 961384 h 961384"/>
              <a:gd name="connsiteX7" fmla="*/ 0 w 7779651"/>
              <a:gd name="connsiteY7" fmla="*/ 801121 h 961384"/>
              <a:gd name="connsiteX8" fmla="*/ 0 w 7779651"/>
              <a:gd name="connsiteY8" fmla="*/ 160263 h 961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79651" h="961384">
                <a:moveTo>
                  <a:pt x="0" y="160263"/>
                </a:moveTo>
                <a:cubicBezTo>
                  <a:pt x="0" y="71752"/>
                  <a:pt x="71752" y="0"/>
                  <a:pt x="160263" y="0"/>
                </a:cubicBezTo>
                <a:lnTo>
                  <a:pt x="7619388" y="0"/>
                </a:lnTo>
                <a:cubicBezTo>
                  <a:pt x="7707899" y="0"/>
                  <a:pt x="7779651" y="71752"/>
                  <a:pt x="7779651" y="160263"/>
                </a:cubicBezTo>
                <a:lnTo>
                  <a:pt x="7779651" y="801121"/>
                </a:lnTo>
                <a:cubicBezTo>
                  <a:pt x="7779651" y="889632"/>
                  <a:pt x="7707899" y="961384"/>
                  <a:pt x="7619388" y="961384"/>
                </a:cubicBezTo>
                <a:lnTo>
                  <a:pt x="160263" y="961384"/>
                </a:lnTo>
                <a:cubicBezTo>
                  <a:pt x="71752" y="961384"/>
                  <a:pt x="0" y="889632"/>
                  <a:pt x="0" y="801121"/>
                </a:cubicBezTo>
                <a:lnTo>
                  <a:pt x="0" y="160263"/>
                </a:lnTo>
                <a:close/>
              </a:path>
            </a:pathLst>
          </a:custGeom>
          <a:solidFill>
            <a:sysClr val="window" lastClr="FFFFFF"/>
          </a:solidFill>
          <a:ln w="25400" cap="flat" cmpd="sng" algn="ctr">
            <a:solidFill>
              <a:srgbClr val="C0504D"/>
            </a:solidFill>
            <a:prstDash val="solid"/>
          </a:ln>
          <a:effectLst/>
        </p:spPr>
        <p:txBody>
          <a:bodyPr anchor="ctr"/>
          <a:lstStyle/>
          <a:p>
            <a:pPr lvl="0" algn="just" eaLnBrk="0" fontAlgn="base" hangingPunct="0">
              <a:spcBef>
                <a:spcPct val="0"/>
              </a:spcBef>
              <a:spcAft>
                <a:spcPct val="0"/>
              </a:spcAft>
              <a:defRPr/>
            </a:pPr>
            <a:r>
              <a:rPr lang="vi-VN" sz="2800">
                <a:latin typeface="Times New Roman" panose="02020603050405020304" pitchFamily="18" charset="0"/>
                <a:cs typeface="Times New Roman" panose="02020603050405020304" pitchFamily="18" charset="0"/>
              </a:rPr>
              <a:t>Hoàn thành cơ bản việc xây dựng nền tư pháp chuyên nghiệp, hiện đại, công bằng, nghiêm minh</a:t>
            </a:r>
            <a:endParaRPr kumimoji="0" lang="vi-VN" sz="28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itchFamily="18" charset="0"/>
            </a:endParaRPr>
          </a:p>
        </p:txBody>
      </p:sp>
      <p:sp>
        <p:nvSpPr>
          <p:cNvPr id="6" name="Freeform 5"/>
          <p:cNvSpPr/>
          <p:nvPr/>
        </p:nvSpPr>
        <p:spPr>
          <a:xfrm>
            <a:off x="295562" y="3541313"/>
            <a:ext cx="11652595" cy="890010"/>
          </a:xfrm>
          <a:custGeom>
            <a:avLst/>
            <a:gdLst>
              <a:gd name="connsiteX0" fmla="*/ 0 w 7779651"/>
              <a:gd name="connsiteY0" fmla="*/ 160263 h 961384"/>
              <a:gd name="connsiteX1" fmla="*/ 160263 w 7779651"/>
              <a:gd name="connsiteY1" fmla="*/ 0 h 961384"/>
              <a:gd name="connsiteX2" fmla="*/ 7619388 w 7779651"/>
              <a:gd name="connsiteY2" fmla="*/ 0 h 961384"/>
              <a:gd name="connsiteX3" fmla="*/ 7779651 w 7779651"/>
              <a:gd name="connsiteY3" fmla="*/ 160263 h 961384"/>
              <a:gd name="connsiteX4" fmla="*/ 7779651 w 7779651"/>
              <a:gd name="connsiteY4" fmla="*/ 801121 h 961384"/>
              <a:gd name="connsiteX5" fmla="*/ 7619388 w 7779651"/>
              <a:gd name="connsiteY5" fmla="*/ 961384 h 961384"/>
              <a:gd name="connsiteX6" fmla="*/ 160263 w 7779651"/>
              <a:gd name="connsiteY6" fmla="*/ 961384 h 961384"/>
              <a:gd name="connsiteX7" fmla="*/ 0 w 7779651"/>
              <a:gd name="connsiteY7" fmla="*/ 801121 h 961384"/>
              <a:gd name="connsiteX8" fmla="*/ 0 w 7779651"/>
              <a:gd name="connsiteY8" fmla="*/ 160263 h 961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79651" h="961384">
                <a:moveTo>
                  <a:pt x="0" y="160263"/>
                </a:moveTo>
                <a:cubicBezTo>
                  <a:pt x="0" y="71752"/>
                  <a:pt x="71752" y="0"/>
                  <a:pt x="160263" y="0"/>
                </a:cubicBezTo>
                <a:lnTo>
                  <a:pt x="7619388" y="0"/>
                </a:lnTo>
                <a:cubicBezTo>
                  <a:pt x="7707899" y="0"/>
                  <a:pt x="7779651" y="71752"/>
                  <a:pt x="7779651" y="160263"/>
                </a:cubicBezTo>
                <a:lnTo>
                  <a:pt x="7779651" y="801121"/>
                </a:lnTo>
                <a:cubicBezTo>
                  <a:pt x="7779651" y="889632"/>
                  <a:pt x="7707899" y="961384"/>
                  <a:pt x="7619388" y="961384"/>
                </a:cubicBezTo>
                <a:lnTo>
                  <a:pt x="160263" y="961384"/>
                </a:lnTo>
                <a:cubicBezTo>
                  <a:pt x="71752" y="961384"/>
                  <a:pt x="0" y="889632"/>
                  <a:pt x="0" y="801121"/>
                </a:cubicBezTo>
                <a:lnTo>
                  <a:pt x="0" y="160263"/>
                </a:lnTo>
                <a:close/>
              </a:path>
            </a:pathLst>
          </a:custGeom>
          <a:solidFill>
            <a:sysClr val="window" lastClr="FFFFFF"/>
          </a:solidFill>
          <a:ln w="25400" cap="flat" cmpd="sng" algn="ctr">
            <a:solidFill>
              <a:srgbClr val="C0504D"/>
            </a:solidFill>
            <a:prstDash val="solid"/>
          </a:ln>
          <a:effectLst/>
        </p:spPr>
        <p:txBody>
          <a:bodyPr anchor="ctr"/>
          <a:lstStyle/>
          <a:p>
            <a:pPr lvl="0" algn="just" eaLnBrk="0" fontAlgn="base" hangingPunct="0">
              <a:spcBef>
                <a:spcPct val="0"/>
              </a:spcBef>
              <a:spcAft>
                <a:spcPct val="0"/>
              </a:spcAft>
              <a:defRPr/>
            </a:pPr>
            <a:r>
              <a:rPr lang="vi-VN" sz="2800">
                <a:latin typeface="Times New Roman" panose="02020603050405020304" pitchFamily="18" charset="0"/>
                <a:cs typeface="Times New Roman" panose="02020603050405020304" pitchFamily="18" charset="0"/>
              </a:rPr>
              <a:t>Hoàn thành cơ bản việc xây dựng nền hành chính nhà nước phục vụ Nhân dân</a:t>
            </a:r>
            <a:endParaRPr kumimoji="0" lang="vi-VN" sz="2800" b="0" i="0" u="none" strike="noStrike" kern="0" cap="none" spc="0" normalizeH="0" baseline="0" noProof="0" dirty="0">
              <a:ln>
                <a:noFill/>
              </a:ln>
              <a:solidFill>
                <a:prstClr val="black"/>
              </a:solidFill>
              <a:effectLst/>
              <a:uLnTx/>
              <a:uFillTx/>
              <a:latin typeface="Times New Roman" pitchFamily="18" charset="0"/>
              <a:cs typeface="Times New Roman" pitchFamily="18" charset="0"/>
            </a:endParaRPr>
          </a:p>
        </p:txBody>
      </p:sp>
      <p:sp>
        <p:nvSpPr>
          <p:cNvPr id="7" name="Freeform 6"/>
          <p:cNvSpPr/>
          <p:nvPr/>
        </p:nvSpPr>
        <p:spPr>
          <a:xfrm>
            <a:off x="295562" y="5766754"/>
            <a:ext cx="11652595" cy="888052"/>
          </a:xfrm>
          <a:custGeom>
            <a:avLst/>
            <a:gdLst>
              <a:gd name="connsiteX0" fmla="*/ 0 w 7779651"/>
              <a:gd name="connsiteY0" fmla="*/ 160263 h 961384"/>
              <a:gd name="connsiteX1" fmla="*/ 160263 w 7779651"/>
              <a:gd name="connsiteY1" fmla="*/ 0 h 961384"/>
              <a:gd name="connsiteX2" fmla="*/ 7619388 w 7779651"/>
              <a:gd name="connsiteY2" fmla="*/ 0 h 961384"/>
              <a:gd name="connsiteX3" fmla="*/ 7779651 w 7779651"/>
              <a:gd name="connsiteY3" fmla="*/ 160263 h 961384"/>
              <a:gd name="connsiteX4" fmla="*/ 7779651 w 7779651"/>
              <a:gd name="connsiteY4" fmla="*/ 801121 h 961384"/>
              <a:gd name="connsiteX5" fmla="*/ 7619388 w 7779651"/>
              <a:gd name="connsiteY5" fmla="*/ 961384 h 961384"/>
              <a:gd name="connsiteX6" fmla="*/ 160263 w 7779651"/>
              <a:gd name="connsiteY6" fmla="*/ 961384 h 961384"/>
              <a:gd name="connsiteX7" fmla="*/ 0 w 7779651"/>
              <a:gd name="connsiteY7" fmla="*/ 801121 h 961384"/>
              <a:gd name="connsiteX8" fmla="*/ 0 w 7779651"/>
              <a:gd name="connsiteY8" fmla="*/ 160263 h 961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79651" h="961384">
                <a:moveTo>
                  <a:pt x="0" y="160263"/>
                </a:moveTo>
                <a:cubicBezTo>
                  <a:pt x="0" y="71752"/>
                  <a:pt x="71752" y="0"/>
                  <a:pt x="160263" y="0"/>
                </a:cubicBezTo>
                <a:lnTo>
                  <a:pt x="7619388" y="0"/>
                </a:lnTo>
                <a:cubicBezTo>
                  <a:pt x="7707899" y="0"/>
                  <a:pt x="7779651" y="71752"/>
                  <a:pt x="7779651" y="160263"/>
                </a:cubicBezTo>
                <a:lnTo>
                  <a:pt x="7779651" y="801121"/>
                </a:lnTo>
                <a:cubicBezTo>
                  <a:pt x="7779651" y="889632"/>
                  <a:pt x="7707899" y="961384"/>
                  <a:pt x="7619388" y="961384"/>
                </a:cubicBezTo>
                <a:lnTo>
                  <a:pt x="160263" y="961384"/>
                </a:lnTo>
                <a:cubicBezTo>
                  <a:pt x="71752" y="961384"/>
                  <a:pt x="0" y="889632"/>
                  <a:pt x="0" y="801121"/>
                </a:cubicBezTo>
                <a:lnTo>
                  <a:pt x="0" y="160263"/>
                </a:lnTo>
                <a:close/>
              </a:path>
            </a:pathLst>
          </a:custGeom>
          <a:solidFill>
            <a:sysClr val="window" lastClr="FFFFFF"/>
          </a:solidFill>
          <a:ln w="25400" cap="flat" cmpd="sng" algn="ctr">
            <a:solidFill>
              <a:srgbClr val="C0504D"/>
            </a:solidFill>
            <a:prstDash val="solid"/>
          </a:ln>
          <a:effectLst/>
        </p:spPr>
        <p:txBody>
          <a:bodyPr anchor="ctr"/>
          <a:lstStyle/>
          <a:p>
            <a:pPr lvl="0"/>
            <a:r>
              <a:rPr lang="vi-VN" sz="3000">
                <a:latin typeface="Times New Roman" panose="02020603050405020304" pitchFamily="18" charset="0"/>
                <a:cs typeface="Times New Roman" panose="02020603050405020304" pitchFamily="18" charset="0"/>
              </a:rPr>
              <a:t>Tổ chức bộ máy nhà nước cơ bản tinh gọn, hoạt động hiệu lực, hiệu quả</a:t>
            </a:r>
            <a:endParaRPr lang="en-US" sz="3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346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 calcmode="lin" valueType="num">
                                      <p:cBhvr additive="base">
                                        <p:cTn id="7" dur="500" fill="hold"/>
                                        <p:tgtEl>
                                          <p:spTgt spid="77"/>
                                        </p:tgtEl>
                                        <p:attrNameLst>
                                          <p:attrName>ppt_x</p:attrName>
                                        </p:attrNameLst>
                                      </p:cBhvr>
                                      <p:tavLst>
                                        <p:tav tm="0">
                                          <p:val>
                                            <p:strVal val="#ppt_x"/>
                                          </p:val>
                                        </p:tav>
                                        <p:tav tm="100000">
                                          <p:val>
                                            <p:strVal val="#ppt_x"/>
                                          </p:val>
                                        </p:tav>
                                      </p:tavLst>
                                    </p:anim>
                                    <p:anim calcmode="lin" valueType="num">
                                      <p:cBhvr additive="base">
                                        <p:cTn id="8" dur="500" fill="hold"/>
                                        <p:tgtEl>
                                          <p:spTgt spid="7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9"/>
                                        </p:tgtEl>
                                        <p:attrNameLst>
                                          <p:attrName>style.visibility</p:attrName>
                                        </p:attrNameLst>
                                      </p:cBhvr>
                                      <p:to>
                                        <p:strVal val="visible"/>
                                      </p:to>
                                    </p:set>
                                    <p:anim calcmode="lin" valueType="num">
                                      <p:cBhvr additive="base">
                                        <p:cTn id="13" dur="500" fill="hold"/>
                                        <p:tgtEl>
                                          <p:spTgt spid="79"/>
                                        </p:tgtEl>
                                        <p:attrNameLst>
                                          <p:attrName>ppt_x</p:attrName>
                                        </p:attrNameLst>
                                      </p:cBhvr>
                                      <p:tavLst>
                                        <p:tav tm="0">
                                          <p:val>
                                            <p:strVal val="#ppt_x"/>
                                          </p:val>
                                        </p:tav>
                                        <p:tav tm="100000">
                                          <p:val>
                                            <p:strVal val="#ppt_x"/>
                                          </p:val>
                                        </p:tav>
                                      </p:tavLst>
                                    </p:anim>
                                    <p:anim calcmode="lin" valueType="num">
                                      <p:cBhvr additive="base">
                                        <p:cTn id="14" dur="500" fill="hold"/>
                                        <p:tgtEl>
                                          <p:spTgt spid="7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0"/>
                                        </p:tgtEl>
                                        <p:attrNameLst>
                                          <p:attrName>style.visibility</p:attrName>
                                        </p:attrNameLst>
                                      </p:cBhvr>
                                      <p:to>
                                        <p:strVal val="visible"/>
                                      </p:to>
                                    </p:set>
                                    <p:anim calcmode="lin" valueType="num">
                                      <p:cBhvr additive="base">
                                        <p:cTn id="19" dur="500" fill="hold"/>
                                        <p:tgtEl>
                                          <p:spTgt spid="80"/>
                                        </p:tgtEl>
                                        <p:attrNameLst>
                                          <p:attrName>ppt_x</p:attrName>
                                        </p:attrNameLst>
                                      </p:cBhvr>
                                      <p:tavLst>
                                        <p:tav tm="0">
                                          <p:val>
                                            <p:strVal val="#ppt_x"/>
                                          </p:val>
                                        </p:tav>
                                        <p:tav tm="100000">
                                          <p:val>
                                            <p:strVal val="#ppt_x"/>
                                          </p:val>
                                        </p:tav>
                                      </p:tavLst>
                                    </p:anim>
                                    <p:anim calcmode="lin" valueType="num">
                                      <p:cBhvr additive="base">
                                        <p:cTn id="20" dur="500" fill="hold"/>
                                        <p:tgtEl>
                                          <p:spTgt spid="8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P spid="79" grpId="0" animBg="1"/>
      <p:bldP spid="80" grpId="0" animBg="1"/>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499616" y="101600"/>
            <a:ext cx="10539984" cy="646331"/>
          </a:xfrm>
          <a:prstGeom prst="rect">
            <a:avLst/>
          </a:prstGeom>
        </p:spPr>
        <p:txBody>
          <a:bodyPr wrap="square">
            <a:spAutoFit/>
          </a:bodyPr>
          <a:lstStyle/>
          <a:p>
            <a:pPr marL="4572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t>2.</a:t>
            </a:r>
            <a:r>
              <a:rPr kumimoji="0" lang="en-US" sz="3600" b="1" i="0" u="none" strike="noStrike" kern="1200" cap="none" spc="0" normalizeH="0" noProof="0">
                <a:ln>
                  <a:noFill/>
                </a:ln>
                <a:solidFill>
                  <a:prstClr val="white"/>
                </a:solidFill>
                <a:effectLst/>
                <a:uLnTx/>
                <a:uFillTx/>
                <a:latin typeface="Calibri" panose="020F0502020204030204" pitchFamily="34" charset="0"/>
                <a:ea typeface="+mn-ea"/>
                <a:cs typeface="Calibri" panose="020F0502020204030204" pitchFamily="34" charset="0"/>
              </a:rPr>
              <a:t> Trọng tâm</a:t>
            </a:r>
            <a:endParaRPr kumimoji="0" lang="en-US" sz="36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77" name="Freeform 76"/>
          <p:cNvSpPr/>
          <p:nvPr/>
        </p:nvSpPr>
        <p:spPr>
          <a:xfrm>
            <a:off x="295564" y="975181"/>
            <a:ext cx="11652595" cy="1697681"/>
          </a:xfrm>
          <a:custGeom>
            <a:avLst/>
            <a:gdLst>
              <a:gd name="connsiteX0" fmla="*/ 0 w 7779651"/>
              <a:gd name="connsiteY0" fmla="*/ 160263 h 961384"/>
              <a:gd name="connsiteX1" fmla="*/ 160263 w 7779651"/>
              <a:gd name="connsiteY1" fmla="*/ 0 h 961384"/>
              <a:gd name="connsiteX2" fmla="*/ 7619388 w 7779651"/>
              <a:gd name="connsiteY2" fmla="*/ 0 h 961384"/>
              <a:gd name="connsiteX3" fmla="*/ 7779651 w 7779651"/>
              <a:gd name="connsiteY3" fmla="*/ 160263 h 961384"/>
              <a:gd name="connsiteX4" fmla="*/ 7779651 w 7779651"/>
              <a:gd name="connsiteY4" fmla="*/ 801121 h 961384"/>
              <a:gd name="connsiteX5" fmla="*/ 7619388 w 7779651"/>
              <a:gd name="connsiteY5" fmla="*/ 961384 h 961384"/>
              <a:gd name="connsiteX6" fmla="*/ 160263 w 7779651"/>
              <a:gd name="connsiteY6" fmla="*/ 961384 h 961384"/>
              <a:gd name="connsiteX7" fmla="*/ 0 w 7779651"/>
              <a:gd name="connsiteY7" fmla="*/ 801121 h 961384"/>
              <a:gd name="connsiteX8" fmla="*/ 0 w 7779651"/>
              <a:gd name="connsiteY8" fmla="*/ 160263 h 961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79651" h="961384">
                <a:moveTo>
                  <a:pt x="0" y="160263"/>
                </a:moveTo>
                <a:cubicBezTo>
                  <a:pt x="0" y="71752"/>
                  <a:pt x="71752" y="0"/>
                  <a:pt x="160263" y="0"/>
                </a:cubicBezTo>
                <a:lnTo>
                  <a:pt x="7619388" y="0"/>
                </a:lnTo>
                <a:cubicBezTo>
                  <a:pt x="7707899" y="0"/>
                  <a:pt x="7779651" y="71752"/>
                  <a:pt x="7779651" y="160263"/>
                </a:cubicBezTo>
                <a:lnTo>
                  <a:pt x="7779651" y="801121"/>
                </a:lnTo>
                <a:cubicBezTo>
                  <a:pt x="7779651" y="889632"/>
                  <a:pt x="7707899" y="961384"/>
                  <a:pt x="7619388" y="961384"/>
                </a:cubicBezTo>
                <a:lnTo>
                  <a:pt x="160263" y="961384"/>
                </a:lnTo>
                <a:cubicBezTo>
                  <a:pt x="71752" y="961384"/>
                  <a:pt x="0" y="889632"/>
                  <a:pt x="0" y="801121"/>
                </a:cubicBezTo>
                <a:lnTo>
                  <a:pt x="0" y="160263"/>
                </a:lnTo>
                <a:close/>
              </a:path>
            </a:pathLst>
          </a:custGeom>
          <a:solidFill>
            <a:sysClr val="window" lastClr="FFFFFF"/>
          </a:solidFill>
          <a:ln w="25400" cap="flat" cmpd="sng" algn="ctr">
            <a:solidFill>
              <a:srgbClr val="C0504D"/>
            </a:solidFill>
            <a:prstDash val="solid"/>
          </a:ln>
          <a:effectLst/>
        </p:spPr>
        <p:txBody>
          <a:bodyPr anchor="ctr"/>
          <a:lstStyle/>
          <a:p>
            <a:pPr lvl="0" algn="just" eaLnBrk="0" fontAlgn="base" hangingPunct="0">
              <a:spcBef>
                <a:spcPct val="0"/>
              </a:spcBef>
              <a:spcAft>
                <a:spcPct val="0"/>
              </a:spcAft>
              <a:defRPr/>
            </a:pPr>
            <a:r>
              <a:rPr lang="vi-VN" sz="3200">
                <a:latin typeface="Times New Roman" panose="02020603050405020304" pitchFamily="18" charset="0"/>
                <a:cs typeface="Times New Roman" panose="02020603050405020304" pitchFamily="18" charset="0"/>
              </a:rPr>
              <a:t>Hoàn thiện hệ thống pháp luật và cơ chế tổ chức thực hiện pháp luật nghiêm minh, nhất quán; bảo đảm thượng tôn Hiến pháp và pháp luật; nâng cao chất lượng nguồn nhân lực pháp luật</a:t>
            </a:r>
            <a:endParaRPr kumimoji="0" lang="vi-VN" sz="3200" b="0" i="0" u="none" strike="noStrike" kern="0" cap="none" spc="0" normalizeH="0" baseline="0" noProof="0" dirty="0">
              <a:ln>
                <a:noFill/>
              </a:ln>
              <a:solidFill>
                <a:prstClr val="black"/>
              </a:solidFill>
              <a:effectLst/>
              <a:uLnTx/>
              <a:uFillTx/>
              <a:latin typeface="Times New Roman" pitchFamily="18" charset="0"/>
              <a:cs typeface="Times New Roman" pitchFamily="18" charset="0"/>
            </a:endParaRPr>
          </a:p>
        </p:txBody>
      </p:sp>
      <p:sp>
        <p:nvSpPr>
          <p:cNvPr id="79" name="Freeform 78"/>
          <p:cNvSpPr/>
          <p:nvPr/>
        </p:nvSpPr>
        <p:spPr>
          <a:xfrm>
            <a:off x="295564" y="3022209"/>
            <a:ext cx="11652595" cy="1637190"/>
          </a:xfrm>
          <a:custGeom>
            <a:avLst/>
            <a:gdLst>
              <a:gd name="connsiteX0" fmla="*/ 0 w 7779651"/>
              <a:gd name="connsiteY0" fmla="*/ 160263 h 961384"/>
              <a:gd name="connsiteX1" fmla="*/ 160263 w 7779651"/>
              <a:gd name="connsiteY1" fmla="*/ 0 h 961384"/>
              <a:gd name="connsiteX2" fmla="*/ 7619388 w 7779651"/>
              <a:gd name="connsiteY2" fmla="*/ 0 h 961384"/>
              <a:gd name="connsiteX3" fmla="*/ 7779651 w 7779651"/>
              <a:gd name="connsiteY3" fmla="*/ 160263 h 961384"/>
              <a:gd name="connsiteX4" fmla="*/ 7779651 w 7779651"/>
              <a:gd name="connsiteY4" fmla="*/ 801121 h 961384"/>
              <a:gd name="connsiteX5" fmla="*/ 7619388 w 7779651"/>
              <a:gd name="connsiteY5" fmla="*/ 961384 h 961384"/>
              <a:gd name="connsiteX6" fmla="*/ 160263 w 7779651"/>
              <a:gd name="connsiteY6" fmla="*/ 961384 h 961384"/>
              <a:gd name="connsiteX7" fmla="*/ 0 w 7779651"/>
              <a:gd name="connsiteY7" fmla="*/ 801121 h 961384"/>
              <a:gd name="connsiteX8" fmla="*/ 0 w 7779651"/>
              <a:gd name="connsiteY8" fmla="*/ 160263 h 961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79651" h="961384">
                <a:moveTo>
                  <a:pt x="0" y="160263"/>
                </a:moveTo>
                <a:cubicBezTo>
                  <a:pt x="0" y="71752"/>
                  <a:pt x="71752" y="0"/>
                  <a:pt x="160263" y="0"/>
                </a:cubicBezTo>
                <a:lnTo>
                  <a:pt x="7619388" y="0"/>
                </a:lnTo>
                <a:cubicBezTo>
                  <a:pt x="7707899" y="0"/>
                  <a:pt x="7779651" y="71752"/>
                  <a:pt x="7779651" y="160263"/>
                </a:cubicBezTo>
                <a:lnTo>
                  <a:pt x="7779651" y="801121"/>
                </a:lnTo>
                <a:cubicBezTo>
                  <a:pt x="7779651" y="889632"/>
                  <a:pt x="7707899" y="961384"/>
                  <a:pt x="7619388" y="961384"/>
                </a:cubicBezTo>
                <a:lnTo>
                  <a:pt x="160263" y="961384"/>
                </a:lnTo>
                <a:cubicBezTo>
                  <a:pt x="71752" y="961384"/>
                  <a:pt x="0" y="889632"/>
                  <a:pt x="0" y="801121"/>
                </a:cubicBezTo>
                <a:lnTo>
                  <a:pt x="0" y="160263"/>
                </a:lnTo>
                <a:close/>
              </a:path>
            </a:pathLst>
          </a:custGeom>
          <a:solidFill>
            <a:sysClr val="window" lastClr="FFFFFF"/>
          </a:solidFill>
          <a:ln w="25400" cap="flat" cmpd="sng" algn="ctr">
            <a:solidFill>
              <a:srgbClr val="C0504D"/>
            </a:solidFill>
            <a:prstDash val="solid"/>
          </a:ln>
          <a:effectLst/>
        </p:spPr>
        <p:txBody>
          <a:bodyPr anchor="ctr"/>
          <a:lstStyle/>
          <a:p>
            <a:pPr lvl="0" algn="just" eaLnBrk="0" fontAlgn="base" hangingPunct="0">
              <a:spcBef>
                <a:spcPct val="0"/>
              </a:spcBef>
              <a:spcAft>
                <a:spcPct val="0"/>
              </a:spcAft>
              <a:defRPr/>
            </a:pPr>
            <a:r>
              <a:rPr lang="vi-VN" sz="3200">
                <a:latin typeface="Times New Roman" panose="02020603050405020304" pitchFamily="18" charset="0"/>
                <a:cs typeface="Times New Roman" panose="02020603050405020304" pitchFamily="18" charset="0"/>
              </a:rPr>
              <a:t>Hoàn thiện cơ chế kiểm soát quyền lực nhà nước, đẩy mạnh phòng, chống tham nhũng, tiêu cực; tiếp tục đẩy mạnh cải cách hành chính</a:t>
            </a:r>
            <a:endParaRPr kumimoji="0" lang="vi-VN" sz="3000" b="0" i="0" u="none" strike="noStrike" kern="0" cap="none" spc="0" normalizeH="0" baseline="0" noProof="0" dirty="0">
              <a:ln>
                <a:noFill/>
              </a:ln>
              <a:solidFill>
                <a:prstClr val="black"/>
              </a:solidFill>
              <a:effectLst/>
              <a:uLnTx/>
              <a:uFillTx/>
              <a:latin typeface="Times New Roman" pitchFamily="18" charset="0"/>
              <a:cs typeface="Times New Roman" pitchFamily="18" charset="0"/>
            </a:endParaRPr>
          </a:p>
        </p:txBody>
      </p:sp>
      <p:sp>
        <p:nvSpPr>
          <p:cNvPr id="6" name="Freeform 5"/>
          <p:cNvSpPr/>
          <p:nvPr/>
        </p:nvSpPr>
        <p:spPr>
          <a:xfrm>
            <a:off x="262876" y="5064370"/>
            <a:ext cx="11652595" cy="1543408"/>
          </a:xfrm>
          <a:custGeom>
            <a:avLst/>
            <a:gdLst>
              <a:gd name="connsiteX0" fmla="*/ 0 w 7779651"/>
              <a:gd name="connsiteY0" fmla="*/ 160263 h 961384"/>
              <a:gd name="connsiteX1" fmla="*/ 160263 w 7779651"/>
              <a:gd name="connsiteY1" fmla="*/ 0 h 961384"/>
              <a:gd name="connsiteX2" fmla="*/ 7619388 w 7779651"/>
              <a:gd name="connsiteY2" fmla="*/ 0 h 961384"/>
              <a:gd name="connsiteX3" fmla="*/ 7779651 w 7779651"/>
              <a:gd name="connsiteY3" fmla="*/ 160263 h 961384"/>
              <a:gd name="connsiteX4" fmla="*/ 7779651 w 7779651"/>
              <a:gd name="connsiteY4" fmla="*/ 801121 h 961384"/>
              <a:gd name="connsiteX5" fmla="*/ 7619388 w 7779651"/>
              <a:gd name="connsiteY5" fmla="*/ 961384 h 961384"/>
              <a:gd name="connsiteX6" fmla="*/ 160263 w 7779651"/>
              <a:gd name="connsiteY6" fmla="*/ 961384 h 961384"/>
              <a:gd name="connsiteX7" fmla="*/ 0 w 7779651"/>
              <a:gd name="connsiteY7" fmla="*/ 801121 h 961384"/>
              <a:gd name="connsiteX8" fmla="*/ 0 w 7779651"/>
              <a:gd name="connsiteY8" fmla="*/ 160263 h 961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79651" h="961384">
                <a:moveTo>
                  <a:pt x="0" y="160263"/>
                </a:moveTo>
                <a:cubicBezTo>
                  <a:pt x="0" y="71752"/>
                  <a:pt x="71752" y="0"/>
                  <a:pt x="160263" y="0"/>
                </a:cubicBezTo>
                <a:lnTo>
                  <a:pt x="7619388" y="0"/>
                </a:lnTo>
                <a:cubicBezTo>
                  <a:pt x="7707899" y="0"/>
                  <a:pt x="7779651" y="71752"/>
                  <a:pt x="7779651" y="160263"/>
                </a:cubicBezTo>
                <a:lnTo>
                  <a:pt x="7779651" y="801121"/>
                </a:lnTo>
                <a:cubicBezTo>
                  <a:pt x="7779651" y="889632"/>
                  <a:pt x="7707899" y="961384"/>
                  <a:pt x="7619388" y="961384"/>
                </a:cubicBezTo>
                <a:lnTo>
                  <a:pt x="160263" y="961384"/>
                </a:lnTo>
                <a:cubicBezTo>
                  <a:pt x="71752" y="961384"/>
                  <a:pt x="0" y="889632"/>
                  <a:pt x="0" y="801121"/>
                </a:cubicBezTo>
                <a:lnTo>
                  <a:pt x="0" y="160263"/>
                </a:lnTo>
                <a:close/>
              </a:path>
            </a:pathLst>
          </a:custGeom>
          <a:solidFill>
            <a:sysClr val="window" lastClr="FFFFFF"/>
          </a:solidFill>
          <a:ln w="25400" cap="flat" cmpd="sng" algn="ctr">
            <a:solidFill>
              <a:srgbClr val="C0504D"/>
            </a:solidFill>
            <a:prstDash val="solid"/>
          </a:ln>
          <a:effectLst/>
        </p:spPr>
        <p:txBody>
          <a:bodyPr anchor="ctr"/>
          <a:lstStyle/>
          <a:p>
            <a:pPr lvl="0" algn="just" eaLnBrk="0" fontAlgn="base" hangingPunct="0">
              <a:spcBef>
                <a:spcPct val="0"/>
              </a:spcBef>
              <a:spcAft>
                <a:spcPct val="0"/>
              </a:spcAft>
              <a:defRPr/>
            </a:pPr>
            <a:r>
              <a:rPr lang="vi-VN" sz="3200">
                <a:latin typeface="Times New Roman" panose="02020603050405020304" pitchFamily="18" charset="0"/>
                <a:cs typeface="Times New Roman" panose="02020603050405020304" pitchFamily="18" charset="0"/>
              </a:rPr>
              <a:t>Đẩy mạnh cải cách tư pháp, bảo đảm tính độc lập của tòa án theo thẩm quyền xét xử, thẩm phán, hội thẩm xét xử độc lập và chỉ tuân theo pháp luật</a:t>
            </a:r>
            <a:endParaRPr kumimoji="0" lang="vi-VN" sz="3200" b="0" i="0" u="none" strike="noStrike" kern="0" cap="none" spc="0" normalizeH="0" baseline="0" noProof="0" dirty="0">
              <a:ln>
                <a:noFill/>
              </a:ln>
              <a:solidFill>
                <a:prstClr val="black"/>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3511548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 calcmode="lin" valueType="num">
                                      <p:cBhvr additive="base">
                                        <p:cTn id="7" dur="500" fill="hold"/>
                                        <p:tgtEl>
                                          <p:spTgt spid="77"/>
                                        </p:tgtEl>
                                        <p:attrNameLst>
                                          <p:attrName>ppt_x</p:attrName>
                                        </p:attrNameLst>
                                      </p:cBhvr>
                                      <p:tavLst>
                                        <p:tav tm="0">
                                          <p:val>
                                            <p:strVal val="#ppt_x"/>
                                          </p:val>
                                        </p:tav>
                                        <p:tav tm="100000">
                                          <p:val>
                                            <p:strVal val="#ppt_x"/>
                                          </p:val>
                                        </p:tav>
                                      </p:tavLst>
                                    </p:anim>
                                    <p:anim calcmode="lin" valueType="num">
                                      <p:cBhvr additive="base">
                                        <p:cTn id="8" dur="500" fill="hold"/>
                                        <p:tgtEl>
                                          <p:spTgt spid="7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9"/>
                                        </p:tgtEl>
                                        <p:attrNameLst>
                                          <p:attrName>style.visibility</p:attrName>
                                        </p:attrNameLst>
                                      </p:cBhvr>
                                      <p:to>
                                        <p:strVal val="visible"/>
                                      </p:to>
                                    </p:set>
                                    <p:anim calcmode="lin" valueType="num">
                                      <p:cBhvr additive="base">
                                        <p:cTn id="13" dur="500" fill="hold"/>
                                        <p:tgtEl>
                                          <p:spTgt spid="79"/>
                                        </p:tgtEl>
                                        <p:attrNameLst>
                                          <p:attrName>ppt_x</p:attrName>
                                        </p:attrNameLst>
                                      </p:cBhvr>
                                      <p:tavLst>
                                        <p:tav tm="0">
                                          <p:val>
                                            <p:strVal val="#ppt_x"/>
                                          </p:val>
                                        </p:tav>
                                        <p:tav tm="100000">
                                          <p:val>
                                            <p:strVal val="#ppt_x"/>
                                          </p:val>
                                        </p:tav>
                                      </p:tavLst>
                                    </p:anim>
                                    <p:anim calcmode="lin" valueType="num">
                                      <p:cBhvr additive="base">
                                        <p:cTn id="14" dur="500" fill="hold"/>
                                        <p:tgtEl>
                                          <p:spTgt spid="7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P spid="79"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16" name="Rounded Rectangle 15"/>
          <p:cNvSpPr/>
          <p:nvPr/>
        </p:nvSpPr>
        <p:spPr>
          <a:xfrm>
            <a:off x="4645930" y="2269945"/>
            <a:ext cx="2900140" cy="923528"/>
          </a:xfrm>
          <a:prstGeom prst="round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100" normalizeH="0" baseline="0" noProof="0">
                <a:ln>
                  <a:noFill/>
                </a:ln>
                <a:solidFill>
                  <a:srgbClr val="B4DCFA">
                    <a:lumMod val="10000"/>
                  </a:srgbClr>
                </a:solidFill>
                <a:effectLst/>
                <a:uLnTx/>
                <a:uFillTx/>
                <a:latin typeface="Times New Roman" panose="02020603050405020304" pitchFamily="18" charset="0"/>
                <a:ea typeface="+mn-ea"/>
                <a:cs typeface="Times New Roman" panose="02020603050405020304" pitchFamily="18" charset="0"/>
              </a:rPr>
              <a:t>PHẦN IV</a:t>
            </a:r>
            <a:endParaRPr kumimoji="0" lang="en-US" sz="4400" b="1" i="0" u="none" strike="noStrike" kern="1200" cap="none" spc="100" normalizeH="0" baseline="0" noProof="0" dirty="0">
              <a:ln>
                <a:noFill/>
              </a:ln>
              <a:solidFill>
                <a:srgbClr val="B4DCFA">
                  <a:lumMod val="10000"/>
                </a:srgbClr>
              </a:solidFill>
              <a:effectLst/>
              <a:uLnTx/>
              <a:uFillTx/>
              <a:latin typeface="Times New Roman" panose="02020603050405020304" pitchFamily="18" charset="0"/>
              <a:ea typeface="+mn-ea"/>
              <a:cs typeface="Times New Roman" panose="02020603050405020304" pitchFamily="18" charset="0"/>
            </a:endParaRPr>
          </a:p>
        </p:txBody>
      </p:sp>
      <p:sp>
        <p:nvSpPr>
          <p:cNvPr id="18" name="Rounded Rectangle 17"/>
          <p:cNvSpPr/>
          <p:nvPr/>
        </p:nvSpPr>
        <p:spPr>
          <a:xfrm>
            <a:off x="0" y="2838450"/>
            <a:ext cx="12192000" cy="1885950"/>
          </a:xfrm>
          <a:prstGeom prst="roundRect">
            <a:avLst/>
          </a:prstGeom>
          <a:noFill/>
          <a:ln>
            <a:noFill/>
          </a:ln>
        </p:spPr>
        <p:style>
          <a:lnRef idx="2">
            <a:schemeClr val="accent2"/>
          </a:lnRef>
          <a:fillRef idx="1">
            <a:schemeClr val="lt1"/>
          </a:fillRef>
          <a:effectRef idx="0">
            <a:schemeClr val="accent2"/>
          </a:effectRef>
          <a:fontRef idx="minor">
            <a:schemeClr val="dk1"/>
          </a:fontRef>
        </p:style>
        <p:txBody>
          <a:bodyPr rtlCol="0" anchor="ctr"/>
          <a:lstStyle/>
          <a:p>
            <a:pPr marL="174625" marR="0" lvl="0" indent="0" algn="ctr" defTabSz="914400" rtl="0" eaLnBrk="1" fontAlgn="auto" latinLnBrk="0" hangingPunct="1">
              <a:lnSpc>
                <a:spcPct val="100000"/>
              </a:lnSpc>
              <a:spcBef>
                <a:spcPts val="0"/>
              </a:spcBef>
              <a:spcAft>
                <a:spcPts val="0"/>
              </a:spcAft>
              <a:buClrTx/>
              <a:buSzTx/>
              <a:buFontTx/>
              <a:buNone/>
              <a:tabLst/>
              <a:defRPr/>
            </a:pPr>
            <a:r>
              <a:rPr lang="de-DE" sz="4000" b="1">
                <a:latin typeface="Times New Roman" panose="02020603050405020304" pitchFamily="18" charset="0"/>
                <a:ea typeface="Calibri" panose="020F0502020204030204" pitchFamily="34" charset="0"/>
              </a:rPr>
              <a:t>N</a:t>
            </a:r>
            <a:r>
              <a:rPr lang="de-DE" sz="4000" b="1">
                <a:effectLst/>
                <a:latin typeface="Times New Roman" panose="02020603050405020304" pitchFamily="18" charset="0"/>
                <a:ea typeface="Calibri" panose="020F0502020204030204" pitchFamily="34" charset="0"/>
              </a:rPr>
              <a:t>HIỆM VỤ, GIẢI PHÁP</a:t>
            </a:r>
            <a:endParaRPr kumimoji="0" lang="en-US" sz="9600" b="1" i="0" u="none" strike="noStrike" kern="1200" cap="none" spc="0" normalizeH="0" baseline="0" noProof="0">
              <a:ln>
                <a:noFill/>
              </a:ln>
              <a:solidFill>
                <a:srgbClr val="0033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42319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394691" y="-46892"/>
            <a:ext cx="10539984" cy="954107"/>
          </a:xfrm>
          <a:prstGeom prst="rect">
            <a:avLst/>
          </a:prstGeom>
        </p:spPr>
        <p:txBody>
          <a:bodyPr wrap="square">
            <a:spAutoFit/>
          </a:bodyPr>
          <a:lstStyle/>
          <a:p>
            <a:pPr marL="45720" lvl="0" algn="just"/>
            <a:r>
              <a:rPr lang="en-US" sz="2800" b="1">
                <a:solidFill>
                  <a:prstClr val="white"/>
                </a:solidFill>
                <a:latin typeface="Calibri" panose="020F0502020204030204" pitchFamily="34" charset="0"/>
                <a:cs typeface="Calibri" panose="020F0502020204030204" pitchFamily="34" charset="0"/>
              </a:rPr>
              <a:t>1. Đẩy mạnh tuyên truyền, phổ biến, giáo dục, nâng cao nhận thức về Nhà nước pháp quyền xã hội chủ nghĩa Việt Nam</a:t>
            </a:r>
          </a:p>
        </p:txBody>
      </p:sp>
      <p:sp>
        <p:nvSpPr>
          <p:cNvPr id="27" name="Freeform 26"/>
          <p:cNvSpPr/>
          <p:nvPr/>
        </p:nvSpPr>
        <p:spPr>
          <a:xfrm>
            <a:off x="228600" y="1005103"/>
            <a:ext cx="11645245" cy="2183573"/>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marL="182563" lvl="0" indent="355600" algn="just" eaLnBrk="0" fontAlgn="base" hangingPunct="0">
              <a:spcAft>
                <a:spcPct val="0"/>
              </a:spcAft>
            </a:pPr>
            <a:r>
              <a:rPr lang="vi-VN" sz="4000">
                <a:latin typeface="Times New Roman" panose="02020603050405020304" pitchFamily="18" charset="0"/>
                <a:cs typeface="Times New Roman" panose="02020603050405020304" pitchFamily="18" charset="0"/>
              </a:rPr>
              <a:t>Tăng cường tổng kết thực tiễn, nghiên cứu, xây dựng và hoàn thiện hệ thống lý luận về Nhà nước pháp quyền xã hội chủ nghĩa Việt Nam</a:t>
            </a:r>
            <a:endParaRPr lang="vi-VN" sz="4000" kern="0">
              <a:solidFill>
                <a:prstClr val="black"/>
              </a:solidFill>
              <a:latin typeface="Times New Roman" pitchFamily="18" charset="0"/>
              <a:cs typeface="Times New Roman" panose="02020603050405020304" pitchFamily="18" charset="0"/>
            </a:endParaRPr>
          </a:p>
        </p:txBody>
      </p:sp>
      <p:sp>
        <p:nvSpPr>
          <p:cNvPr id="28" name="Freeform 27"/>
          <p:cNvSpPr/>
          <p:nvPr/>
        </p:nvSpPr>
        <p:spPr>
          <a:xfrm>
            <a:off x="289430" y="4225870"/>
            <a:ext cx="11645245" cy="2128038"/>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marL="182563" lvl="0" indent="355600" algn="just" eaLnBrk="0" fontAlgn="base" hangingPunct="0">
              <a:spcAft>
                <a:spcPct val="0"/>
              </a:spcAft>
            </a:pPr>
            <a:r>
              <a:rPr lang="vi-VN" sz="4000">
                <a:latin typeface="Times New Roman" panose="02020603050405020304" pitchFamily="18" charset="0"/>
                <a:cs typeface="Times New Roman" panose="02020603050405020304" pitchFamily="18" charset="0"/>
              </a:rPr>
              <a:t>Đẩy mạnh tuyên truyền, phổ biến, giáo dục, nâng cao nhận thức cho cán bộ, đảng viên và Nhân dân về Hiến pháp và pháp luật</a:t>
            </a:r>
            <a:endParaRPr lang="vi-VN" sz="4000" kern="0">
              <a:solidFill>
                <a:prstClr val="black"/>
              </a:solidFill>
              <a:latin typeface="Times New Roman" pitchFamily="18" charset="0"/>
              <a:cs typeface="Times New Roman" panose="02020603050405020304" pitchFamily="18" charset="0"/>
            </a:endParaRPr>
          </a:p>
        </p:txBody>
      </p:sp>
    </p:spTree>
    <p:extLst>
      <p:ext uri="{BB962C8B-B14F-4D97-AF65-F5344CB8AC3E}">
        <p14:creationId xmlns:p14="http://schemas.microsoft.com/office/powerpoint/2010/main" val="4258235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500" fill="hold"/>
                                        <p:tgtEl>
                                          <p:spTgt spid="28"/>
                                        </p:tgtEl>
                                        <p:attrNameLst>
                                          <p:attrName>ppt_x</p:attrName>
                                        </p:attrNameLst>
                                      </p:cBhvr>
                                      <p:tavLst>
                                        <p:tav tm="0">
                                          <p:val>
                                            <p:strVal val="#ppt_x"/>
                                          </p:val>
                                        </p:tav>
                                        <p:tav tm="100000">
                                          <p:val>
                                            <p:strVal val="#ppt_x"/>
                                          </p:val>
                                        </p:tav>
                                      </p:tavLst>
                                    </p:anim>
                                    <p:anim calcmode="lin" valueType="num">
                                      <p:cBhvr additive="base">
                                        <p:cTn id="1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394691" y="-46892"/>
            <a:ext cx="10539984" cy="954107"/>
          </a:xfrm>
          <a:prstGeom prst="rect">
            <a:avLst/>
          </a:prstGeom>
        </p:spPr>
        <p:txBody>
          <a:bodyPr wrap="square">
            <a:spAutoFit/>
          </a:bodyPr>
          <a:lstStyle/>
          <a:p>
            <a:pPr marL="45720" lvl="0" algn="just"/>
            <a:r>
              <a:rPr lang="en-US" sz="2800" b="1">
                <a:solidFill>
                  <a:prstClr val="white"/>
                </a:solidFill>
                <a:latin typeface="Calibri" panose="020F0502020204030204" pitchFamily="34" charset="0"/>
                <a:cs typeface="Calibri" panose="020F0502020204030204" pitchFamily="34" charset="0"/>
              </a:rPr>
              <a:t>2. Bảo đảm quyền làm chủ của Nhân dân, thượng tôn Hiến pháp và pháp luật, tôn trọng, bảo đảm và bảo vệ quyền con người, quyền CD</a:t>
            </a:r>
          </a:p>
        </p:txBody>
      </p:sp>
      <p:sp>
        <p:nvSpPr>
          <p:cNvPr id="27" name="Freeform 26"/>
          <p:cNvSpPr/>
          <p:nvPr/>
        </p:nvSpPr>
        <p:spPr>
          <a:xfrm>
            <a:off x="228600" y="1005103"/>
            <a:ext cx="11645245" cy="1691205"/>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marL="182563" lvl="0" indent="355600" algn="just" eaLnBrk="0" fontAlgn="base" hangingPunct="0">
              <a:spcAft>
                <a:spcPct val="0"/>
              </a:spcAft>
            </a:pPr>
            <a:r>
              <a:rPr lang="vi-VN" sz="3200">
                <a:latin typeface="Times New Roman" panose="02020603050405020304" pitchFamily="18" charset="0"/>
                <a:cs typeface="Times New Roman" panose="02020603050405020304" pitchFamily="18" charset="0"/>
              </a:rPr>
              <a:t>Thể chế hóa đầy đủ và thực hiện đúng đắn, hiệu quả cơ chế Nhân dân thực hiện quyền lực nhà nước bằng dân chủ trực tiếp, dân chủ đại diện</a:t>
            </a:r>
            <a:endParaRPr lang="vi-VN" sz="3200" kern="0">
              <a:solidFill>
                <a:prstClr val="black"/>
              </a:solidFill>
              <a:latin typeface="Times New Roman" pitchFamily="18" charset="0"/>
              <a:cs typeface="Times New Roman" panose="02020603050405020304" pitchFamily="18" charset="0"/>
            </a:endParaRPr>
          </a:p>
        </p:txBody>
      </p:sp>
      <p:sp>
        <p:nvSpPr>
          <p:cNvPr id="28" name="Freeform 27"/>
          <p:cNvSpPr/>
          <p:nvPr/>
        </p:nvSpPr>
        <p:spPr>
          <a:xfrm>
            <a:off x="228599" y="3231453"/>
            <a:ext cx="11645245" cy="1467443"/>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marL="182563" lvl="0" indent="355600" algn="just" eaLnBrk="0" fontAlgn="base" hangingPunct="0">
              <a:spcAft>
                <a:spcPct val="0"/>
              </a:spcAft>
            </a:pPr>
            <a:r>
              <a:rPr lang="vi-VN" sz="3200">
                <a:latin typeface="Times New Roman" panose="02020603050405020304" pitchFamily="18" charset="0"/>
                <a:cs typeface="Times New Roman" panose="02020603050405020304" pitchFamily="18" charset="0"/>
              </a:rPr>
              <a:t>Xây dựng ý thức và lối sống thượng tôn Hiến pháp và pháp luật trong hệ thống chính trị và toàn xã hội</a:t>
            </a:r>
            <a:endParaRPr lang="vi-VN" sz="3200" kern="0">
              <a:solidFill>
                <a:prstClr val="black"/>
              </a:solidFill>
              <a:latin typeface="Times New Roman" pitchFamily="18" charset="0"/>
              <a:cs typeface="Times New Roman" panose="02020603050405020304" pitchFamily="18" charset="0"/>
            </a:endParaRPr>
          </a:p>
        </p:txBody>
      </p:sp>
      <p:sp>
        <p:nvSpPr>
          <p:cNvPr id="5" name="Freeform 4"/>
          <p:cNvSpPr/>
          <p:nvPr/>
        </p:nvSpPr>
        <p:spPr>
          <a:xfrm>
            <a:off x="228599" y="5234041"/>
            <a:ext cx="11645245" cy="1263311"/>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marL="182563" lvl="0" indent="355600" algn="just" eaLnBrk="0" fontAlgn="base" hangingPunct="0">
              <a:spcAft>
                <a:spcPct val="0"/>
              </a:spcAft>
            </a:pPr>
            <a:r>
              <a:rPr lang="vi-VN" sz="3200">
                <a:latin typeface="Times New Roman" panose="02020603050405020304" pitchFamily="18" charset="0"/>
                <a:cs typeface="Times New Roman" panose="02020603050405020304" pitchFamily="18" charset="0"/>
              </a:rPr>
              <a:t>Tiếp tục thể chế hóa, cụ thể hóa kịp thời, đầy đủ quan điểm, chủ trương của Đảng và quy định của Hiến pháp về quyền con người</a:t>
            </a:r>
            <a:endParaRPr lang="vi-VN" sz="3200" kern="0">
              <a:solidFill>
                <a:prstClr val="black"/>
              </a:solidFill>
              <a:latin typeface="Times New Roman" pitchFamily="18" charset="0"/>
              <a:cs typeface="Times New Roman" panose="02020603050405020304" pitchFamily="18" charset="0"/>
            </a:endParaRPr>
          </a:p>
        </p:txBody>
      </p:sp>
    </p:spTree>
    <p:extLst>
      <p:ext uri="{BB962C8B-B14F-4D97-AF65-F5344CB8AC3E}">
        <p14:creationId xmlns:p14="http://schemas.microsoft.com/office/powerpoint/2010/main" val="669327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500" fill="hold"/>
                                        <p:tgtEl>
                                          <p:spTgt spid="28"/>
                                        </p:tgtEl>
                                        <p:attrNameLst>
                                          <p:attrName>ppt_x</p:attrName>
                                        </p:attrNameLst>
                                      </p:cBhvr>
                                      <p:tavLst>
                                        <p:tav tm="0">
                                          <p:val>
                                            <p:strVal val="#ppt_x"/>
                                          </p:val>
                                        </p:tav>
                                        <p:tav tm="100000">
                                          <p:val>
                                            <p:strVal val="#ppt_x"/>
                                          </p:val>
                                        </p:tav>
                                      </p:tavLst>
                                    </p:anim>
                                    <p:anim calcmode="lin" valueType="num">
                                      <p:cBhvr additive="base">
                                        <p:cTn id="1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172526"/>
            <a:ext cx="12192000" cy="843549"/>
          </a:xfrm>
        </p:spPr>
        <p:txBody>
          <a:bodyPr>
            <a:noAutofit/>
          </a:bodyPr>
          <a:lstStyle/>
          <a:p>
            <a:pPr marL="45720" indent="0" algn="ctr">
              <a:buNone/>
            </a:pPr>
            <a:r>
              <a:rPr lang="en-US" sz="4400" b="1" dirty="0">
                <a:solidFill>
                  <a:srgbClr val="0033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KẾT </a:t>
            </a:r>
            <a:r>
              <a:rPr lang="en-US" sz="4400" b="1">
                <a:solidFill>
                  <a:srgbClr val="0033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CẤU CHUYÊN ĐỀ</a:t>
            </a:r>
            <a:endParaRPr lang="en-US" sz="4400" b="1" dirty="0">
              <a:solidFill>
                <a:srgbClr val="0033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1" name="Rounded Rectangle 15">
            <a:extLst>
              <a:ext uri="{FF2B5EF4-FFF2-40B4-BE49-F238E27FC236}">
                <a16:creationId xmlns:a16="http://schemas.microsoft.com/office/drawing/2014/main" xmlns="" id="{19E885C2-DED5-44D5-908D-A744D2F5A343}"/>
              </a:ext>
            </a:extLst>
          </p:cNvPr>
          <p:cNvSpPr/>
          <p:nvPr/>
        </p:nvSpPr>
        <p:spPr>
          <a:xfrm>
            <a:off x="822683" y="1641764"/>
            <a:ext cx="10930128" cy="843549"/>
          </a:xfrm>
          <a:prstGeom prst="roundRect">
            <a:avLst/>
          </a:prstGeom>
          <a:solidFill>
            <a:schemeClr val="accent3">
              <a:lumMod val="40000"/>
              <a:lumOff val="60000"/>
            </a:schemeClr>
          </a:solidFill>
          <a:ln>
            <a:solidFill>
              <a:schemeClr val="accent3">
                <a:lumMod val="40000"/>
                <a:lumOff val="60000"/>
              </a:schemeClr>
            </a:solidFill>
          </a:ln>
        </p:spPr>
        <p:style>
          <a:lnRef idx="2">
            <a:schemeClr val="accent3"/>
          </a:lnRef>
          <a:fillRef idx="1">
            <a:schemeClr val="lt1"/>
          </a:fillRef>
          <a:effectRef idx="0">
            <a:schemeClr val="accent3"/>
          </a:effectRef>
          <a:fontRef idx="minor">
            <a:schemeClr val="dk1"/>
          </a:fontRef>
        </p:style>
        <p:txBody>
          <a:bodyPr lIns="68580" tIns="34290" rIns="68580" bIns="34290" rtlCol="0" anchor="ctr"/>
          <a:lstStyle/>
          <a:p>
            <a:pPr marL="2170113" marR="0" lvl="0" indent="-1079500" algn="just"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5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rPr>
              <a:t>PHẦN I</a:t>
            </a:r>
            <a:r>
              <a:rPr kumimoji="0" lang="en-US" sz="2400" b="1" i="0" u="none" strike="noStrike" kern="1200" cap="none" spc="-50" normalizeH="0" baseline="0" noProof="0">
                <a:ln>
                  <a:noFill/>
                </a:ln>
                <a:solidFill>
                  <a:srgbClr val="C00000"/>
                </a:solidFill>
                <a:effectLst/>
                <a:uLnTx/>
                <a:uFillTx/>
                <a:latin typeface="Calibri" panose="020F0502020204030204" pitchFamily="34" charset="0"/>
                <a:ea typeface="+mn-ea"/>
                <a:cs typeface="Calibri" panose="020F0502020204030204" pitchFamily="34" charset="0"/>
              </a:rPr>
              <a:t>:</a:t>
            </a:r>
            <a:r>
              <a:rPr kumimoji="0" lang="en-US" sz="2400" b="1" i="0" u="none" strike="noStrike" kern="1200" cap="none" spc="-5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t> </a:t>
            </a:r>
            <a:r>
              <a:rPr kumimoji="0" lang="en-US" sz="2400" b="1" i="0" u="none" strike="noStrike" kern="1200" cap="none" spc="-5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Thực</a:t>
            </a:r>
            <a:r>
              <a:rPr kumimoji="0" lang="en-US" sz="2400" b="1" i="0" u="none" strike="noStrike" kern="1200" cap="none" spc="-50" normalizeH="0" noProof="0">
                <a:ln>
                  <a:noFill/>
                </a:ln>
                <a:solidFill>
                  <a:prstClr val="black"/>
                </a:solidFill>
                <a:effectLst/>
                <a:uLnTx/>
                <a:uFillTx/>
                <a:latin typeface="Calibri" panose="020F0502020204030204" pitchFamily="34" charset="0"/>
                <a:ea typeface="+mn-ea"/>
                <a:cs typeface="Calibri" panose="020F0502020204030204" pitchFamily="34" charset="0"/>
              </a:rPr>
              <a:t> trạng xây dựng và hoàn thiện Nhà nước pháp quyền xã hội chủ nghĩa Việt Nam trong giai đoạn mới</a:t>
            </a:r>
            <a:endParaRPr kumimoji="0" lang="en-US" sz="2400" b="1" i="0" u="none" strike="noStrike" kern="1200" cap="none" spc="-5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7" name="Oval 16"/>
          <p:cNvSpPr/>
          <p:nvPr/>
        </p:nvSpPr>
        <p:spPr>
          <a:xfrm>
            <a:off x="505691" y="1641764"/>
            <a:ext cx="981364" cy="910513"/>
          </a:xfrm>
          <a:prstGeom prst="ellipse">
            <a:avLst/>
          </a:prstGeom>
          <a:solidFill>
            <a:srgbClr val="0033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panose="020F0502020204030204" pitchFamily="34" charset="0"/>
                <a:ea typeface="+mn-ea"/>
                <a:cs typeface="Calibri" panose="020F0502020204030204" pitchFamily="34" charset="0"/>
              </a:rPr>
              <a:t>1</a:t>
            </a:r>
          </a:p>
        </p:txBody>
      </p:sp>
      <p:sp>
        <p:nvSpPr>
          <p:cNvPr id="13" name="Rounded Rectangle 15">
            <a:extLst>
              <a:ext uri="{FF2B5EF4-FFF2-40B4-BE49-F238E27FC236}">
                <a16:creationId xmlns:a16="http://schemas.microsoft.com/office/drawing/2014/main" xmlns="" id="{F54D5DD5-A0CE-4860-9CE2-E0F6E2D3A288}"/>
              </a:ext>
            </a:extLst>
          </p:cNvPr>
          <p:cNvSpPr/>
          <p:nvPr/>
        </p:nvSpPr>
        <p:spPr>
          <a:xfrm>
            <a:off x="756181" y="2736273"/>
            <a:ext cx="10930128" cy="843549"/>
          </a:xfrm>
          <a:prstGeom prst="roundRect">
            <a:avLst/>
          </a:prstGeom>
          <a:solidFill>
            <a:schemeClr val="accent3">
              <a:lumMod val="40000"/>
              <a:lumOff val="60000"/>
            </a:schemeClr>
          </a:solidFill>
          <a:ln>
            <a:solidFill>
              <a:schemeClr val="accent3">
                <a:lumMod val="40000"/>
                <a:lumOff val="60000"/>
              </a:schemeClr>
            </a:solidFill>
          </a:ln>
        </p:spPr>
        <p:style>
          <a:lnRef idx="2">
            <a:schemeClr val="accent3"/>
          </a:lnRef>
          <a:fillRef idx="1">
            <a:schemeClr val="lt1"/>
          </a:fillRef>
          <a:effectRef idx="0">
            <a:schemeClr val="accent3"/>
          </a:effectRef>
          <a:fontRef idx="minor">
            <a:schemeClr val="dk1"/>
          </a:fontRef>
        </p:style>
        <p:txBody>
          <a:bodyPr lIns="68580" tIns="34290" rIns="68580" bIns="34290" rtlCol="0" anchor="ctr"/>
          <a:lstStyle/>
          <a:p>
            <a:pPr marL="2174875" marR="0" lvl="0" indent="-1028700" defTabSz="914400" rtl="0" eaLnBrk="1" fontAlgn="auto" latinLnBrk="0" hangingPunct="1">
              <a:lnSpc>
                <a:spcPct val="100000"/>
              </a:lnSpc>
              <a:spcBef>
                <a:spcPts val="0"/>
              </a:spcBef>
              <a:spcAft>
                <a:spcPts val="0"/>
              </a:spcAft>
              <a:buClrTx/>
              <a:buSzTx/>
              <a:buFontTx/>
              <a:buNone/>
              <a:tabLst>
                <a:tab pos="1146175" algn="l"/>
              </a:tabLst>
              <a:defRPr/>
            </a:pPr>
            <a:r>
              <a:rPr kumimoji="0" lang="en-US" sz="2400" b="1" i="0" u="none" strike="noStrike" kern="1200" cap="none" spc="-50" normalizeH="0" baseline="0" noProof="0">
                <a:ln>
                  <a:noFill/>
                </a:ln>
                <a:solidFill>
                  <a:srgbClr val="C00000"/>
                </a:solidFill>
                <a:effectLst/>
                <a:uLnTx/>
                <a:uFillTx/>
                <a:latin typeface="Calibri" panose="020F0502020204030204" pitchFamily="34" charset="0"/>
                <a:ea typeface="+mn-ea"/>
                <a:cs typeface="Calibri" panose="020F0502020204030204" pitchFamily="34" charset="0"/>
              </a:rPr>
              <a:t>PHẦN </a:t>
            </a:r>
            <a:r>
              <a:rPr kumimoji="0" lang="en-US" sz="2400" b="1" i="0" u="none" strike="noStrike" kern="1200" cap="none" spc="-5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rPr>
              <a:t>II</a:t>
            </a:r>
            <a:r>
              <a:rPr kumimoji="0" lang="en-US" sz="2400" b="1" i="0" u="none" strike="noStrike" kern="1200" cap="none" spc="-50" normalizeH="0" baseline="0" noProof="0">
                <a:ln>
                  <a:noFill/>
                </a:ln>
                <a:solidFill>
                  <a:srgbClr val="C00000"/>
                </a:solidFill>
                <a:effectLst/>
                <a:uLnTx/>
                <a:uFillTx/>
                <a:latin typeface="Calibri" panose="020F0502020204030204" pitchFamily="34" charset="0"/>
                <a:ea typeface="+mn-ea"/>
                <a:cs typeface="Calibri" panose="020F0502020204030204" pitchFamily="34" charset="0"/>
              </a:rPr>
              <a:t>:</a:t>
            </a:r>
            <a:r>
              <a:rPr kumimoji="0" lang="en-US" sz="2400" b="1" i="0" u="none" strike="noStrike" kern="1200" cap="none" spc="-5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t> </a:t>
            </a:r>
            <a:r>
              <a:rPr lang="en-US" sz="2400" b="1" spc="10">
                <a:effectLst/>
                <a:latin typeface="Calibri" panose="020F0502020204030204" pitchFamily="34" charset="0"/>
                <a:ea typeface="Arial" panose="020B0604020202020204" pitchFamily="34" charset="0"/>
                <a:cs typeface="Calibri" panose="020F0502020204030204" pitchFamily="34" charset="0"/>
              </a:rPr>
              <a:t>Quan điểm</a:t>
            </a:r>
            <a:endParaRPr kumimoji="0" lang="en-US" sz="2400" b="1" i="0" u="none" strike="noStrike" kern="1200" cap="none" spc="0" normalizeH="0" baseline="0" noProof="0">
              <a:ln>
                <a:noFill/>
              </a:ln>
              <a:solidFill>
                <a:srgbClr val="003300"/>
              </a:solidFill>
              <a:effectLst/>
              <a:uLnTx/>
              <a:uFillTx/>
              <a:latin typeface="Calibri" panose="020F0502020204030204" pitchFamily="34" charset="0"/>
              <a:cs typeface="Calibri" panose="020F0502020204030204" pitchFamily="34" charset="0"/>
            </a:endParaRPr>
          </a:p>
        </p:txBody>
      </p:sp>
      <p:sp>
        <p:nvSpPr>
          <p:cNvPr id="12" name="Oval 11">
            <a:extLst>
              <a:ext uri="{FF2B5EF4-FFF2-40B4-BE49-F238E27FC236}">
                <a16:creationId xmlns:a16="http://schemas.microsoft.com/office/drawing/2014/main" xmlns="" id="{BF035069-D556-4287-BE6F-5A03787231B1}"/>
              </a:ext>
            </a:extLst>
          </p:cNvPr>
          <p:cNvSpPr/>
          <p:nvPr/>
        </p:nvSpPr>
        <p:spPr>
          <a:xfrm>
            <a:off x="505691" y="2736273"/>
            <a:ext cx="981364" cy="910513"/>
          </a:xfrm>
          <a:prstGeom prst="ellipse">
            <a:avLst/>
          </a:prstGeom>
          <a:solidFill>
            <a:srgbClr val="0033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pitchFamily="34" charset="0"/>
                <a:ea typeface="+mn-ea"/>
                <a:cs typeface="Calibri" panose="020F0502020204030204" pitchFamily="34" charset="0"/>
              </a:rPr>
              <a:t>2</a:t>
            </a:r>
          </a:p>
        </p:txBody>
      </p:sp>
      <p:sp>
        <p:nvSpPr>
          <p:cNvPr id="15" name="Rounded Rectangle 15">
            <a:extLst>
              <a:ext uri="{FF2B5EF4-FFF2-40B4-BE49-F238E27FC236}">
                <a16:creationId xmlns:a16="http://schemas.microsoft.com/office/drawing/2014/main" xmlns="" id="{09855105-5147-4020-AA3D-6C663536B968}"/>
              </a:ext>
            </a:extLst>
          </p:cNvPr>
          <p:cNvSpPr/>
          <p:nvPr/>
        </p:nvSpPr>
        <p:spPr>
          <a:xfrm>
            <a:off x="822683" y="3830782"/>
            <a:ext cx="10930128" cy="843549"/>
          </a:xfrm>
          <a:prstGeom prst="roundRect">
            <a:avLst/>
          </a:prstGeom>
          <a:solidFill>
            <a:schemeClr val="accent3">
              <a:lumMod val="40000"/>
              <a:lumOff val="60000"/>
            </a:schemeClr>
          </a:solidFill>
          <a:ln>
            <a:solidFill>
              <a:schemeClr val="accent3">
                <a:lumMod val="40000"/>
                <a:lumOff val="60000"/>
              </a:schemeClr>
            </a:solidFill>
          </a:ln>
        </p:spPr>
        <p:style>
          <a:lnRef idx="2">
            <a:schemeClr val="accent3"/>
          </a:lnRef>
          <a:fillRef idx="1">
            <a:schemeClr val="lt1"/>
          </a:fillRef>
          <a:effectRef idx="0">
            <a:schemeClr val="accent3"/>
          </a:effectRef>
          <a:fontRef idx="minor">
            <a:schemeClr val="dk1"/>
          </a:fontRef>
        </p:style>
        <p:txBody>
          <a:bodyPr lIns="68580" tIns="34290" rIns="68580" bIns="34290" rtlCol="0" anchor="ctr"/>
          <a:lstStyle/>
          <a:p>
            <a:pPr marL="1252538" marR="0" lvl="0" indent="-161925" algn="just"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5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rPr>
              <a:t>PHẦN III</a:t>
            </a:r>
            <a:r>
              <a:rPr kumimoji="0" lang="en-US" sz="2400" b="1" i="0" u="none" strike="noStrike" kern="1200" cap="none" spc="-50" normalizeH="0" baseline="0" noProof="0">
                <a:ln>
                  <a:noFill/>
                </a:ln>
                <a:solidFill>
                  <a:srgbClr val="C00000"/>
                </a:solidFill>
                <a:effectLst/>
                <a:uLnTx/>
                <a:uFillTx/>
                <a:latin typeface="Calibri" panose="020F0502020204030204" pitchFamily="34" charset="0"/>
                <a:ea typeface="+mn-ea"/>
                <a:cs typeface="Calibri" panose="020F0502020204030204" pitchFamily="34" charset="0"/>
              </a:rPr>
              <a:t>:</a:t>
            </a:r>
            <a:r>
              <a:rPr kumimoji="0" lang="en-US" sz="2400" b="1" i="0" u="none" strike="noStrike" kern="1200" cap="none" spc="-5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t> </a:t>
            </a:r>
            <a:r>
              <a:rPr kumimoji="0" lang="en-US" sz="2400" b="1" i="0" u="none" strike="noStrike" kern="1200" cap="none" spc="-5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Mục</a:t>
            </a:r>
            <a:r>
              <a:rPr kumimoji="0" lang="en-US" sz="2400" b="1" i="0" u="none" strike="noStrike" kern="1200" cap="none" spc="-50" normalizeH="0" noProof="0">
                <a:ln>
                  <a:noFill/>
                </a:ln>
                <a:solidFill>
                  <a:prstClr val="black"/>
                </a:solidFill>
                <a:effectLst/>
                <a:uLnTx/>
                <a:uFillTx/>
                <a:latin typeface="Calibri" panose="020F0502020204030204" pitchFamily="34" charset="0"/>
                <a:ea typeface="+mn-ea"/>
                <a:cs typeface="Calibri" panose="020F0502020204030204" pitchFamily="34" charset="0"/>
              </a:rPr>
              <a:t> tiêu, trọng tâm</a:t>
            </a:r>
            <a:endParaRPr kumimoji="0" lang="en-US" sz="2400" b="1" i="0" u="none" strike="noStrike" kern="1200" cap="none" spc="-5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4" name="Oval 13">
            <a:extLst>
              <a:ext uri="{FF2B5EF4-FFF2-40B4-BE49-F238E27FC236}">
                <a16:creationId xmlns:a16="http://schemas.microsoft.com/office/drawing/2014/main" xmlns="" id="{5D218950-E7FE-43E0-A68C-82C9E44861C6}"/>
              </a:ext>
            </a:extLst>
          </p:cNvPr>
          <p:cNvSpPr/>
          <p:nvPr/>
        </p:nvSpPr>
        <p:spPr>
          <a:xfrm>
            <a:off x="505691" y="3830782"/>
            <a:ext cx="981364" cy="910513"/>
          </a:xfrm>
          <a:prstGeom prst="ellipse">
            <a:avLst/>
          </a:prstGeom>
          <a:solidFill>
            <a:srgbClr val="0033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pitchFamily="34" charset="0"/>
                <a:ea typeface="+mn-ea"/>
                <a:cs typeface="Calibri" panose="020F0502020204030204" pitchFamily="34" charset="0"/>
              </a:rPr>
              <a:t>3</a:t>
            </a:r>
          </a:p>
        </p:txBody>
      </p:sp>
      <p:sp>
        <p:nvSpPr>
          <p:cNvPr id="25" name="Rounded Rectangle 15">
            <a:extLst>
              <a:ext uri="{FF2B5EF4-FFF2-40B4-BE49-F238E27FC236}">
                <a16:creationId xmlns:a16="http://schemas.microsoft.com/office/drawing/2014/main" xmlns="" id="{CB01B8C2-DDCC-4370-9F8F-14931C457489}"/>
              </a:ext>
            </a:extLst>
          </p:cNvPr>
          <p:cNvSpPr/>
          <p:nvPr/>
        </p:nvSpPr>
        <p:spPr>
          <a:xfrm>
            <a:off x="822683" y="4925291"/>
            <a:ext cx="10930128" cy="843549"/>
          </a:xfrm>
          <a:prstGeom prst="roundRect">
            <a:avLst/>
          </a:prstGeom>
          <a:solidFill>
            <a:schemeClr val="accent3">
              <a:lumMod val="40000"/>
              <a:lumOff val="60000"/>
            </a:schemeClr>
          </a:solidFill>
          <a:ln>
            <a:solidFill>
              <a:schemeClr val="accent3">
                <a:lumMod val="40000"/>
                <a:lumOff val="60000"/>
              </a:schemeClr>
            </a:solidFill>
          </a:ln>
        </p:spPr>
        <p:style>
          <a:lnRef idx="2">
            <a:schemeClr val="accent3"/>
          </a:lnRef>
          <a:fillRef idx="1">
            <a:schemeClr val="lt1"/>
          </a:fillRef>
          <a:effectRef idx="0">
            <a:schemeClr val="accent3"/>
          </a:effectRef>
          <a:fontRef idx="minor">
            <a:schemeClr val="dk1"/>
          </a:fontRef>
        </p:style>
        <p:txBody>
          <a:bodyPr lIns="68580" tIns="34290" rIns="68580" bIns="34290" rtlCol="0" anchor="ctr"/>
          <a:lstStyle/>
          <a:p>
            <a:pPr marL="1252538" marR="0" lvl="0" indent="-161925" algn="just"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5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rPr>
              <a:t>PHẦN IV</a:t>
            </a:r>
            <a:r>
              <a:rPr kumimoji="0" lang="en-US" sz="2400" b="1" i="0" u="none" strike="noStrike" kern="1200" cap="none" spc="-50" normalizeH="0" baseline="0" noProof="0">
                <a:ln>
                  <a:noFill/>
                </a:ln>
                <a:solidFill>
                  <a:srgbClr val="C00000"/>
                </a:solidFill>
                <a:effectLst/>
                <a:uLnTx/>
                <a:uFillTx/>
                <a:latin typeface="Calibri" panose="020F0502020204030204" pitchFamily="34" charset="0"/>
                <a:ea typeface="+mn-ea"/>
                <a:cs typeface="Calibri" panose="020F0502020204030204" pitchFamily="34" charset="0"/>
              </a:rPr>
              <a:t>:</a:t>
            </a:r>
            <a:r>
              <a:rPr kumimoji="0" lang="en-US" sz="2400" b="1" i="0" u="none" strike="noStrike" kern="1200" cap="none" spc="-5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t> </a:t>
            </a:r>
            <a:r>
              <a:rPr kumimoji="0" lang="en-US" sz="2400" b="1" i="0" u="none" strike="noStrike" kern="1200" cap="none" spc="-5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Nhiệm</a:t>
            </a:r>
            <a:r>
              <a:rPr kumimoji="0" lang="en-US" sz="2400" b="1" i="0" u="none" strike="noStrike" kern="1200" cap="none" spc="-50" normalizeH="0" noProof="0">
                <a:ln>
                  <a:noFill/>
                </a:ln>
                <a:solidFill>
                  <a:prstClr val="black"/>
                </a:solidFill>
                <a:effectLst/>
                <a:uLnTx/>
                <a:uFillTx/>
                <a:latin typeface="Calibri" panose="020F0502020204030204" pitchFamily="34" charset="0"/>
                <a:ea typeface="+mn-ea"/>
                <a:cs typeface="Calibri" panose="020F0502020204030204" pitchFamily="34" charset="0"/>
              </a:rPr>
              <a:t> vụ và giải pháp</a:t>
            </a:r>
            <a:endParaRPr kumimoji="0" lang="en-US" sz="2400" b="1" i="0" u="none" strike="noStrike" kern="1200" cap="none" spc="-5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24" name="Oval 23">
            <a:extLst>
              <a:ext uri="{FF2B5EF4-FFF2-40B4-BE49-F238E27FC236}">
                <a16:creationId xmlns:a16="http://schemas.microsoft.com/office/drawing/2014/main" xmlns="" id="{44DB6768-21FE-48A9-92DD-9A06EA30646F}"/>
              </a:ext>
            </a:extLst>
          </p:cNvPr>
          <p:cNvSpPr/>
          <p:nvPr/>
        </p:nvSpPr>
        <p:spPr>
          <a:xfrm>
            <a:off x="505691" y="4925291"/>
            <a:ext cx="981364" cy="910513"/>
          </a:xfrm>
          <a:prstGeom prst="ellipse">
            <a:avLst/>
          </a:prstGeom>
          <a:solidFill>
            <a:srgbClr val="0033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pitchFamily="34" charset="0"/>
                <a:ea typeface="+mn-ea"/>
                <a:cs typeface="Calibri" panose="020F0502020204030204" pitchFamily="34" charset="0"/>
              </a:rPr>
              <a:t>4</a:t>
            </a:r>
          </a:p>
        </p:txBody>
      </p:sp>
    </p:spTree>
    <p:extLst>
      <p:ext uri="{BB962C8B-B14F-4D97-AF65-F5344CB8AC3E}">
        <p14:creationId xmlns:p14="http://schemas.microsoft.com/office/powerpoint/2010/main" val="39883737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333860" y="0"/>
            <a:ext cx="10539984" cy="830997"/>
          </a:xfrm>
          <a:prstGeom prst="rect">
            <a:avLst/>
          </a:prstGeom>
        </p:spPr>
        <p:txBody>
          <a:bodyPr wrap="square">
            <a:spAutoFit/>
          </a:bodyPr>
          <a:lstStyle/>
          <a:p>
            <a:pPr marL="45720" lvl="0" algn="just"/>
            <a:r>
              <a:rPr lang="en-US" sz="2400" b="1">
                <a:solidFill>
                  <a:schemeClr val="bg1"/>
                </a:solidFill>
                <a:latin typeface="Calibri" panose="020F0502020204030204" pitchFamily="34" charset="0"/>
                <a:cs typeface="Calibri" panose="020F0502020204030204" pitchFamily="34" charset="0"/>
              </a:rPr>
              <a:t>3. Tiếp tục hoàn thiện hệ thống pháp luật và cơ chế tổ chức thực hiện pháp luật nghiêm minh, hiệu quả, bảo đảm yêu cầu phát triển đất nước nhanh và bền vững</a:t>
            </a:r>
          </a:p>
        </p:txBody>
      </p:sp>
      <p:sp>
        <p:nvSpPr>
          <p:cNvPr id="27" name="Freeform 26"/>
          <p:cNvSpPr/>
          <p:nvPr/>
        </p:nvSpPr>
        <p:spPr>
          <a:xfrm>
            <a:off x="228600" y="1005105"/>
            <a:ext cx="11645245" cy="1081604"/>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lvl="0" algn="just"/>
            <a:r>
              <a:rPr lang="en-US" sz="3200">
                <a:latin typeface="Times New Roman" panose="02020603050405020304" pitchFamily="18" charset="0"/>
                <a:cs typeface="Times New Roman" panose="02020603050405020304" pitchFamily="18" charset="0"/>
              </a:rPr>
              <a:t>     </a:t>
            </a:r>
            <a:r>
              <a:rPr lang="vi-VN" sz="3200">
                <a:latin typeface="Times New Roman" panose="02020603050405020304" pitchFamily="18" charset="0"/>
                <a:cs typeface="Times New Roman" panose="02020603050405020304" pitchFamily="18" charset="0"/>
              </a:rPr>
              <a:t>Xây dựng hệ thống pháp luật dân chủ, công bằng, nhân đạo, đầy đủ, kịp thời, đồng bộ, thống nhất,</a:t>
            </a:r>
            <a:r>
              <a:rPr lang="en-US" sz="3200">
                <a:latin typeface="Times New Roman" panose="02020603050405020304" pitchFamily="18" charset="0"/>
                <a:cs typeface="Times New Roman" panose="02020603050405020304" pitchFamily="18" charset="0"/>
              </a:rPr>
              <a:t> </a:t>
            </a:r>
            <a:r>
              <a:rPr lang="vi-VN" sz="3200">
                <a:latin typeface="Times New Roman" panose="02020603050405020304" pitchFamily="18" charset="0"/>
                <a:cs typeface="Times New Roman" panose="02020603050405020304" pitchFamily="18" charset="0"/>
              </a:rPr>
              <a:t>công khai</a:t>
            </a:r>
            <a:endParaRPr lang="vi-VN" sz="3200" kern="0">
              <a:solidFill>
                <a:prstClr val="black"/>
              </a:solidFill>
              <a:latin typeface="Times New Roman" pitchFamily="18" charset="0"/>
              <a:cs typeface="Times New Roman" panose="02020603050405020304" pitchFamily="18" charset="0"/>
            </a:endParaRPr>
          </a:p>
        </p:txBody>
      </p:sp>
      <p:sp>
        <p:nvSpPr>
          <p:cNvPr id="28" name="Freeform 27"/>
          <p:cNvSpPr/>
          <p:nvPr/>
        </p:nvSpPr>
        <p:spPr>
          <a:xfrm>
            <a:off x="228598" y="2361895"/>
            <a:ext cx="11645245" cy="1248813"/>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marL="182563" lvl="0" indent="355600" algn="just" eaLnBrk="0" fontAlgn="base" hangingPunct="0">
              <a:spcAft>
                <a:spcPct val="0"/>
              </a:spcAft>
            </a:pPr>
            <a:r>
              <a:rPr lang="vi-VN" sz="3200">
                <a:latin typeface="Times New Roman" panose="02020603050405020304" pitchFamily="18" charset="0"/>
                <a:cs typeface="Times New Roman" panose="02020603050405020304" pitchFamily="18" charset="0"/>
              </a:rPr>
              <a:t>Tiếp tục đổi mới, hoàn thiện quy trình xây dựng pháp luật, bảo đảm chuyên nghiệp, khoa học, kịp thời, khả thi, hiệu quả</a:t>
            </a:r>
            <a:endParaRPr lang="vi-VN" sz="3200" kern="0">
              <a:solidFill>
                <a:prstClr val="black"/>
              </a:solidFill>
              <a:latin typeface="Times New Roman" pitchFamily="18" charset="0"/>
              <a:cs typeface="Times New Roman" panose="02020603050405020304" pitchFamily="18" charset="0"/>
            </a:endParaRPr>
          </a:p>
        </p:txBody>
      </p:sp>
      <p:sp>
        <p:nvSpPr>
          <p:cNvPr id="5" name="Freeform 4"/>
          <p:cNvSpPr/>
          <p:nvPr/>
        </p:nvSpPr>
        <p:spPr>
          <a:xfrm>
            <a:off x="228598" y="3841102"/>
            <a:ext cx="11645245" cy="895021"/>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marL="182563" lvl="0" indent="355600" algn="just" eaLnBrk="0" fontAlgn="base" hangingPunct="0">
              <a:spcAft>
                <a:spcPct val="0"/>
              </a:spcAft>
            </a:pPr>
            <a:r>
              <a:rPr lang="vi-VN" sz="3200">
                <a:latin typeface="Times New Roman" panose="02020603050405020304" pitchFamily="18" charset="0"/>
                <a:cs typeface="Times New Roman" panose="02020603050405020304" pitchFamily="18" charset="0"/>
              </a:rPr>
              <a:t>Tiếp tục đổi mới công tác phổ biến, giáo dục pháp luật</a:t>
            </a:r>
            <a:endParaRPr lang="vi-VN" sz="3200" kern="0">
              <a:solidFill>
                <a:prstClr val="black"/>
              </a:solidFill>
              <a:latin typeface="Times New Roman" pitchFamily="18" charset="0"/>
              <a:cs typeface="Times New Roman" panose="02020603050405020304" pitchFamily="18" charset="0"/>
            </a:endParaRPr>
          </a:p>
        </p:txBody>
      </p:sp>
      <p:sp>
        <p:nvSpPr>
          <p:cNvPr id="6" name="Freeform 5"/>
          <p:cNvSpPr/>
          <p:nvPr/>
        </p:nvSpPr>
        <p:spPr>
          <a:xfrm>
            <a:off x="228598" y="5071976"/>
            <a:ext cx="11645245" cy="1467443"/>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lvl="0" algn="just"/>
            <a:r>
              <a:rPr lang="en-US" sz="3200">
                <a:latin typeface="Times New Roman" panose="02020603050405020304" pitchFamily="18" charset="0"/>
                <a:cs typeface="Times New Roman" panose="02020603050405020304" pitchFamily="18" charset="0"/>
              </a:rPr>
              <a:t>     </a:t>
            </a:r>
            <a:r>
              <a:rPr lang="vi-VN" sz="3200">
                <a:latin typeface="Times New Roman" panose="02020603050405020304" pitchFamily="18" charset="0"/>
                <a:cs typeface="Times New Roman" panose="02020603050405020304" pitchFamily="18" charset="0"/>
              </a:rPr>
              <a:t>Phát triển nguồn nhân lực pháp luật, hiện đại hóa phương thức, phương tiện xây dựng pháp luật và</a:t>
            </a:r>
            <a:r>
              <a:rPr lang="en-US" sz="3200">
                <a:latin typeface="Times New Roman" panose="02020603050405020304" pitchFamily="18" charset="0"/>
                <a:cs typeface="Times New Roman" panose="02020603050405020304" pitchFamily="18" charset="0"/>
              </a:rPr>
              <a:t> </a:t>
            </a:r>
            <a:r>
              <a:rPr lang="vi-VN" sz="3200">
                <a:latin typeface="Times New Roman" panose="02020603050405020304" pitchFamily="18" charset="0"/>
                <a:cs typeface="Times New Roman" panose="02020603050405020304" pitchFamily="18" charset="0"/>
              </a:rPr>
              <a:t>tổ chức thực hiện pháp luật</a:t>
            </a:r>
            <a:endParaRPr lang="vi-VN" sz="3200" kern="0">
              <a:solidFill>
                <a:prstClr val="black"/>
              </a:solidFill>
              <a:latin typeface="Times New Roman" pitchFamily="18" charset="0"/>
              <a:cs typeface="Times New Roman" panose="02020603050405020304" pitchFamily="18" charset="0"/>
            </a:endParaRPr>
          </a:p>
        </p:txBody>
      </p:sp>
    </p:spTree>
    <p:extLst>
      <p:ext uri="{BB962C8B-B14F-4D97-AF65-F5344CB8AC3E}">
        <p14:creationId xmlns:p14="http://schemas.microsoft.com/office/powerpoint/2010/main" val="362033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500" fill="hold"/>
                                        <p:tgtEl>
                                          <p:spTgt spid="28"/>
                                        </p:tgtEl>
                                        <p:attrNameLst>
                                          <p:attrName>ppt_x</p:attrName>
                                        </p:attrNameLst>
                                      </p:cBhvr>
                                      <p:tavLst>
                                        <p:tav tm="0">
                                          <p:val>
                                            <p:strVal val="#ppt_x"/>
                                          </p:val>
                                        </p:tav>
                                        <p:tav tm="100000">
                                          <p:val>
                                            <p:strVal val="#ppt_x"/>
                                          </p:val>
                                        </p:tav>
                                      </p:tavLst>
                                    </p:anim>
                                    <p:anim calcmode="lin" valueType="num">
                                      <p:cBhvr additive="base">
                                        <p:cTn id="1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333859" y="151244"/>
            <a:ext cx="10539984" cy="492443"/>
          </a:xfrm>
          <a:prstGeom prst="rect">
            <a:avLst/>
          </a:prstGeom>
        </p:spPr>
        <p:txBody>
          <a:bodyPr wrap="square">
            <a:spAutoFit/>
          </a:bodyPr>
          <a:lstStyle/>
          <a:p>
            <a:pPr marL="45720" lvl="0" algn="just"/>
            <a:r>
              <a:rPr lang="en-US" sz="2600" b="1">
                <a:solidFill>
                  <a:schemeClr val="bg1"/>
                </a:solidFill>
                <a:latin typeface="Calibri" panose="020F0502020204030204" pitchFamily="34" charset="0"/>
                <a:cs typeface="Calibri" panose="020F0502020204030204" pitchFamily="34" charset="0"/>
              </a:rPr>
              <a:t>4. Tiếp tục đổi mới tổ chức và nâng cao chất lượng hoạt động của Quốc hội</a:t>
            </a:r>
          </a:p>
        </p:txBody>
      </p:sp>
      <p:sp>
        <p:nvSpPr>
          <p:cNvPr id="27" name="Freeform 26"/>
          <p:cNvSpPr/>
          <p:nvPr/>
        </p:nvSpPr>
        <p:spPr>
          <a:xfrm>
            <a:off x="228597" y="934409"/>
            <a:ext cx="11645245" cy="753301"/>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lvl="0" algn="just"/>
            <a:r>
              <a:rPr lang="en-US" sz="2800">
                <a:latin typeface="Times New Roman" panose="02020603050405020304" pitchFamily="18" charset="0"/>
                <a:cs typeface="Times New Roman" panose="02020603050405020304" pitchFamily="18" charset="0"/>
              </a:rPr>
              <a:t>   </a:t>
            </a:r>
            <a:r>
              <a:rPr lang="vi-VN" sz="2800">
                <a:latin typeface="Times New Roman" panose="02020603050405020304" pitchFamily="18" charset="0"/>
                <a:cs typeface="Times New Roman" panose="02020603050405020304" pitchFamily="18" charset="0"/>
              </a:rPr>
              <a:t>Tiếp tục xây dựng Quốc hội thực sự là cơ quan đại biểu cao nhất của Nhân dân</a:t>
            </a:r>
            <a:endParaRPr lang="vi-VN" sz="2800" kern="0">
              <a:solidFill>
                <a:prstClr val="black"/>
              </a:solidFill>
              <a:latin typeface="Times New Roman" pitchFamily="18" charset="0"/>
              <a:cs typeface="Times New Roman" panose="02020603050405020304" pitchFamily="18" charset="0"/>
            </a:endParaRPr>
          </a:p>
        </p:txBody>
      </p:sp>
      <p:sp>
        <p:nvSpPr>
          <p:cNvPr id="28" name="Freeform 27"/>
          <p:cNvSpPr/>
          <p:nvPr/>
        </p:nvSpPr>
        <p:spPr>
          <a:xfrm>
            <a:off x="228596" y="1805490"/>
            <a:ext cx="11645245" cy="914391"/>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marL="182563" lvl="0" indent="355600" algn="just" eaLnBrk="0" fontAlgn="base" hangingPunct="0">
              <a:spcAft>
                <a:spcPct val="0"/>
              </a:spcAft>
            </a:pPr>
            <a:r>
              <a:rPr lang="vi-VN" sz="2800">
                <a:latin typeface="Times New Roman" panose="02020603050405020304" pitchFamily="18" charset="0"/>
                <a:cs typeface="Times New Roman" panose="02020603050405020304" pitchFamily="18" charset="0"/>
              </a:rPr>
              <a:t>Đề cao vai trò trung tâm của đại biểu Quốc hội; nâng cao chất lượng, hiệu quả hoạt động</a:t>
            </a:r>
            <a:endParaRPr lang="vi-VN" sz="2800" kern="0">
              <a:solidFill>
                <a:prstClr val="black"/>
              </a:solidFill>
              <a:latin typeface="Times New Roman" pitchFamily="18" charset="0"/>
              <a:cs typeface="Times New Roman" panose="02020603050405020304" pitchFamily="18" charset="0"/>
            </a:endParaRPr>
          </a:p>
        </p:txBody>
      </p:sp>
      <p:sp>
        <p:nvSpPr>
          <p:cNvPr id="5" name="Freeform 4"/>
          <p:cNvSpPr/>
          <p:nvPr/>
        </p:nvSpPr>
        <p:spPr>
          <a:xfrm>
            <a:off x="228597" y="2939492"/>
            <a:ext cx="11645245" cy="895021"/>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marL="182563" lvl="0" indent="355600" algn="just" eaLnBrk="0" fontAlgn="base" hangingPunct="0">
              <a:spcAft>
                <a:spcPct val="0"/>
              </a:spcAft>
            </a:pPr>
            <a:r>
              <a:rPr lang="vi-VN" sz="2800">
                <a:latin typeface="Times New Roman" panose="02020603050405020304" pitchFamily="18" charset="0"/>
                <a:cs typeface="Times New Roman" panose="02020603050405020304" pitchFamily="18" charset="0"/>
              </a:rPr>
              <a:t>Tiếp tục đổi mới tổ chức, hoạt động của Quốc hội theo hướng nghiên cứu tăng hợp lý số kỳ họp của Quốc hội</a:t>
            </a:r>
            <a:endParaRPr lang="vi-VN" sz="2800" kern="0">
              <a:solidFill>
                <a:prstClr val="black"/>
              </a:solidFill>
              <a:latin typeface="Times New Roman" pitchFamily="18" charset="0"/>
              <a:cs typeface="Times New Roman" panose="02020603050405020304" pitchFamily="18" charset="0"/>
            </a:endParaRPr>
          </a:p>
        </p:txBody>
      </p:sp>
      <p:sp>
        <p:nvSpPr>
          <p:cNvPr id="6" name="Freeform 5"/>
          <p:cNvSpPr/>
          <p:nvPr/>
        </p:nvSpPr>
        <p:spPr>
          <a:xfrm>
            <a:off x="228595" y="4037882"/>
            <a:ext cx="11645245" cy="840654"/>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lvl="0" algn="just"/>
            <a:r>
              <a:rPr lang="en-US" sz="2800">
                <a:latin typeface="Times New Roman" panose="02020603050405020304" pitchFamily="18" charset="0"/>
                <a:cs typeface="Times New Roman" panose="02020603050405020304" pitchFamily="18" charset="0"/>
              </a:rPr>
              <a:t>     </a:t>
            </a:r>
            <a:r>
              <a:rPr lang="vi-VN" sz="2800">
                <a:latin typeface="Times New Roman" panose="02020603050405020304" pitchFamily="18" charset="0"/>
                <a:cs typeface="Times New Roman" panose="02020603050405020304" pitchFamily="18" charset="0"/>
              </a:rPr>
              <a:t>Tiếp tục đổi mới căn bản, nâng cao chất lượng, hiệu quả hoạt động lập pháp</a:t>
            </a:r>
            <a:endParaRPr lang="vi-VN" sz="2800" kern="0">
              <a:solidFill>
                <a:prstClr val="black"/>
              </a:solidFill>
              <a:latin typeface="Times New Roman" pitchFamily="18" charset="0"/>
              <a:cs typeface="Times New Roman" panose="02020603050405020304" pitchFamily="18" charset="0"/>
            </a:endParaRPr>
          </a:p>
        </p:txBody>
      </p:sp>
      <p:sp>
        <p:nvSpPr>
          <p:cNvPr id="7" name="Freeform 6"/>
          <p:cNvSpPr/>
          <p:nvPr/>
        </p:nvSpPr>
        <p:spPr>
          <a:xfrm>
            <a:off x="228595" y="5020884"/>
            <a:ext cx="11645245" cy="779633"/>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lvl="0" algn="just"/>
            <a:r>
              <a:rPr lang="en-US" sz="2800">
                <a:latin typeface="Times New Roman" panose="02020603050405020304" pitchFamily="18" charset="0"/>
                <a:cs typeface="Times New Roman" panose="02020603050405020304" pitchFamily="18" charset="0"/>
              </a:rPr>
              <a:t>     </a:t>
            </a:r>
            <a:r>
              <a:rPr lang="vi-VN" sz="2800">
                <a:latin typeface="Times New Roman" panose="02020603050405020304" pitchFamily="18" charset="0"/>
                <a:cs typeface="Times New Roman" panose="02020603050405020304" pitchFamily="18" charset="0"/>
              </a:rPr>
              <a:t>Tiếp tục nghiên cứu để xác định rõ hơn phạm vi, đối tượng</a:t>
            </a:r>
            <a:endParaRPr lang="vi-VN" sz="2800" kern="0">
              <a:solidFill>
                <a:prstClr val="black"/>
              </a:solidFill>
              <a:latin typeface="Times New Roman" pitchFamily="18" charset="0"/>
              <a:cs typeface="Times New Roman" panose="02020603050405020304" pitchFamily="18" charset="0"/>
            </a:endParaRPr>
          </a:p>
        </p:txBody>
      </p:sp>
      <p:sp>
        <p:nvSpPr>
          <p:cNvPr id="8" name="Freeform 7"/>
          <p:cNvSpPr/>
          <p:nvPr/>
        </p:nvSpPr>
        <p:spPr>
          <a:xfrm>
            <a:off x="228595" y="5942865"/>
            <a:ext cx="11645245" cy="793093"/>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lvl="0" algn="just"/>
            <a:r>
              <a:rPr lang="en-US" sz="2400">
                <a:latin typeface="Times New Roman" panose="02020603050405020304" pitchFamily="18" charset="0"/>
                <a:cs typeface="Times New Roman" panose="02020603050405020304" pitchFamily="18" charset="0"/>
              </a:rPr>
              <a:t>      </a:t>
            </a:r>
            <a:r>
              <a:rPr lang="vi-VN" sz="2400">
                <a:latin typeface="Times New Roman" panose="02020603050405020304" pitchFamily="18" charset="0"/>
                <a:cs typeface="Times New Roman" panose="02020603050405020304" pitchFamily="18" charset="0"/>
              </a:rPr>
              <a:t>Đổi mới quy trình quyết định về ngân sách nhà nước bảo đảm thực chất</a:t>
            </a:r>
            <a:endParaRPr lang="vi-VN" sz="2400" kern="0">
              <a:solidFill>
                <a:prstClr val="black"/>
              </a:solidFill>
              <a:latin typeface="Times New Roman" pitchFamily="18" charset="0"/>
              <a:cs typeface="Times New Roman" panose="02020603050405020304" pitchFamily="18" charset="0"/>
            </a:endParaRPr>
          </a:p>
        </p:txBody>
      </p:sp>
    </p:spTree>
    <p:extLst>
      <p:ext uri="{BB962C8B-B14F-4D97-AF65-F5344CB8AC3E}">
        <p14:creationId xmlns:p14="http://schemas.microsoft.com/office/powerpoint/2010/main" val="4169674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500" fill="hold"/>
                                        <p:tgtEl>
                                          <p:spTgt spid="28"/>
                                        </p:tgtEl>
                                        <p:attrNameLst>
                                          <p:attrName>ppt_x</p:attrName>
                                        </p:attrNameLst>
                                      </p:cBhvr>
                                      <p:tavLst>
                                        <p:tav tm="0">
                                          <p:val>
                                            <p:strVal val="#ppt_x"/>
                                          </p:val>
                                        </p:tav>
                                        <p:tav tm="100000">
                                          <p:val>
                                            <p:strVal val="#ppt_x"/>
                                          </p:val>
                                        </p:tav>
                                      </p:tavLst>
                                    </p:anim>
                                    <p:anim calcmode="lin" valueType="num">
                                      <p:cBhvr additive="base">
                                        <p:cTn id="1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5" grpId="0" animBg="1"/>
      <p:bldP spid="6" grpId="0" animBg="1"/>
      <p:bldP spid="7"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394691" y="85140"/>
            <a:ext cx="10539984" cy="523220"/>
          </a:xfrm>
          <a:prstGeom prst="rect">
            <a:avLst/>
          </a:prstGeom>
        </p:spPr>
        <p:txBody>
          <a:bodyPr wrap="square">
            <a:spAutoFit/>
          </a:bodyPr>
          <a:lstStyle/>
          <a:p>
            <a:pPr marL="45720" lvl="0" algn="just"/>
            <a:r>
              <a:rPr lang="en-US" sz="2800" b="1">
                <a:solidFill>
                  <a:prstClr val="white"/>
                </a:solidFill>
                <a:latin typeface="Calibri" panose="020F0502020204030204" pitchFamily="34" charset="0"/>
                <a:cs typeface="Calibri" panose="020F0502020204030204" pitchFamily="34" charset="0"/>
              </a:rPr>
              <a:t>5. Tiếp tục thực hiện tốt thiết chế Chủ tịch nước theo Hiến pháp</a:t>
            </a:r>
          </a:p>
        </p:txBody>
      </p:sp>
      <p:sp>
        <p:nvSpPr>
          <p:cNvPr id="27" name="Freeform 26"/>
          <p:cNvSpPr/>
          <p:nvPr/>
        </p:nvSpPr>
        <p:spPr>
          <a:xfrm>
            <a:off x="228600" y="1005103"/>
            <a:ext cx="11645245" cy="4903328"/>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marL="182563" lvl="0" indent="355600" algn="just" eaLnBrk="0" fontAlgn="base" hangingPunct="0">
              <a:spcAft>
                <a:spcPct val="0"/>
              </a:spcAft>
            </a:pPr>
            <a:r>
              <a:rPr lang="vi-VN" sz="3600">
                <a:latin typeface="Times New Roman" panose="02020603050405020304" pitchFamily="18" charset="0"/>
                <a:cs typeface="Times New Roman" panose="02020603050405020304" pitchFamily="18" charset="0"/>
              </a:rPr>
              <a:t>Nhận thức đúng, đầy đủ, sâu sắc về vị trí, quyền hạn, nhiệm vụ của Chủ tịch nước với vai trò là nguyên thủ quốc gia. Tiếp tục nghiên cứu làm rõ hơn nhiệm vụ, quyền hạn của Chủ tịch nước trong vai trò thống lĩnh các lực lượng vũ trang nhân dân, Chủ tịch Hội đồng Quốc phòng và An ninh, trong hoạt động đối nội, đối ngoại, trong mối quan hệ với Quốc hội, Chính phủ, Tòa án nhân dân, Viện kiểm sát nhân dân theo quy định của Hiến pháp.</a:t>
            </a:r>
            <a:endParaRPr lang="vi-VN" sz="3600" kern="0">
              <a:solidFill>
                <a:prstClr val="black"/>
              </a:solidFill>
              <a:latin typeface="Times New Roman" pitchFamily="18" charset="0"/>
              <a:cs typeface="Times New Roman" panose="02020603050405020304" pitchFamily="18" charset="0"/>
            </a:endParaRPr>
          </a:p>
        </p:txBody>
      </p:sp>
    </p:spTree>
    <p:extLst>
      <p:ext uri="{BB962C8B-B14F-4D97-AF65-F5344CB8AC3E}">
        <p14:creationId xmlns:p14="http://schemas.microsoft.com/office/powerpoint/2010/main" val="732932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333860" y="29645"/>
            <a:ext cx="10539984" cy="707886"/>
          </a:xfrm>
          <a:prstGeom prst="rect">
            <a:avLst/>
          </a:prstGeom>
        </p:spPr>
        <p:txBody>
          <a:bodyPr wrap="square">
            <a:spAutoFit/>
          </a:bodyPr>
          <a:lstStyle/>
          <a:p>
            <a:pPr marL="45720" lvl="0" algn="just"/>
            <a:r>
              <a:rPr lang="en-US" sz="2000" b="1">
                <a:solidFill>
                  <a:schemeClr val="bg1"/>
                </a:solidFill>
                <a:latin typeface="Calibri" panose="020F0502020204030204" pitchFamily="34" charset="0"/>
                <a:cs typeface="Calibri" panose="020F0502020204030204" pitchFamily="34" charset="0"/>
              </a:rPr>
              <a:t>6. Tiếp tục đổi mới tổ chức và hoạt động của Chính phủ, chính quyền địa phương; xây dựng nền hành chính nhà nước phục vụ ND, chuyên nghiệp, pháp quyền, hiện đại, hiệu lực, hiệu quả</a:t>
            </a:r>
          </a:p>
        </p:txBody>
      </p:sp>
      <p:sp>
        <p:nvSpPr>
          <p:cNvPr id="27" name="Freeform 26"/>
          <p:cNvSpPr/>
          <p:nvPr/>
        </p:nvSpPr>
        <p:spPr>
          <a:xfrm>
            <a:off x="228600" y="1005103"/>
            <a:ext cx="11645245" cy="1198835"/>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marL="182563" lvl="0" indent="355600" algn="just" eaLnBrk="0" fontAlgn="base" hangingPunct="0">
              <a:spcAft>
                <a:spcPct val="0"/>
              </a:spcAft>
            </a:pPr>
            <a:r>
              <a:rPr lang="vi-VN" sz="2800">
                <a:latin typeface="Times New Roman" panose="02020603050405020304" pitchFamily="18" charset="0"/>
                <a:cs typeface="Times New Roman" panose="02020603050405020304" pitchFamily="18" charset="0"/>
              </a:rPr>
              <a:t>Tiếp tục đổi mới tổ chức và hoạt động của Chính phủ, chính quyền địa phương theo hướng tinh gọn, hoạt động hiệu lực, hiệu quả</a:t>
            </a:r>
            <a:endParaRPr lang="vi-VN" sz="2800" kern="0">
              <a:solidFill>
                <a:prstClr val="black"/>
              </a:solidFill>
              <a:latin typeface="Times New Roman" pitchFamily="18" charset="0"/>
              <a:cs typeface="Times New Roman" panose="02020603050405020304" pitchFamily="18" charset="0"/>
            </a:endParaRPr>
          </a:p>
        </p:txBody>
      </p:sp>
      <p:sp>
        <p:nvSpPr>
          <p:cNvPr id="28" name="Freeform 27"/>
          <p:cNvSpPr/>
          <p:nvPr/>
        </p:nvSpPr>
        <p:spPr>
          <a:xfrm>
            <a:off x="228597" y="2410072"/>
            <a:ext cx="11645245" cy="1199870"/>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marL="182563" lvl="0" indent="355600" algn="just" eaLnBrk="0" fontAlgn="base" hangingPunct="0">
              <a:spcAft>
                <a:spcPct val="0"/>
              </a:spcAft>
            </a:pPr>
            <a:r>
              <a:rPr lang="vi-VN" sz="2800">
                <a:latin typeface="Times New Roman" panose="02020603050405020304" pitchFamily="18" charset="0"/>
                <a:cs typeface="Times New Roman" panose="02020603050405020304" pitchFamily="18" charset="0"/>
              </a:rPr>
              <a:t>Xác định rõ và thực hiện đầy đủ vị trí, vai trò, thẩm quyền, trách nhiệm của Chính phủ trong xây dựng pháp luật</a:t>
            </a:r>
            <a:endParaRPr lang="vi-VN" sz="2800" kern="0">
              <a:solidFill>
                <a:prstClr val="black"/>
              </a:solidFill>
              <a:latin typeface="Times New Roman" pitchFamily="18" charset="0"/>
              <a:cs typeface="Times New Roman" panose="02020603050405020304" pitchFamily="18" charset="0"/>
            </a:endParaRPr>
          </a:p>
        </p:txBody>
      </p:sp>
      <p:sp>
        <p:nvSpPr>
          <p:cNvPr id="5" name="Freeform 4"/>
          <p:cNvSpPr/>
          <p:nvPr/>
        </p:nvSpPr>
        <p:spPr>
          <a:xfrm>
            <a:off x="228597" y="3872265"/>
            <a:ext cx="11645245" cy="1263311"/>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marL="182563" lvl="0" indent="355600" algn="just" eaLnBrk="0" fontAlgn="base" hangingPunct="0">
              <a:spcAft>
                <a:spcPct val="0"/>
              </a:spcAft>
            </a:pPr>
            <a:r>
              <a:rPr lang="vi-VN" sz="3200">
                <a:latin typeface="Times New Roman" panose="02020603050405020304" pitchFamily="18" charset="0"/>
                <a:cs typeface="Times New Roman" panose="02020603050405020304" pitchFamily="18" charset="0"/>
              </a:rPr>
              <a:t>Xây dựng nền hành chính phục vụ Nhân dân, dân chủ, pháp quyền, chuyên nghiệp, hiện đại</a:t>
            </a:r>
            <a:r>
              <a:rPr lang="en-US" sz="3200">
                <a:latin typeface="Times New Roman" panose="02020603050405020304" pitchFamily="18" charset="0"/>
                <a:cs typeface="Times New Roman" panose="02020603050405020304" pitchFamily="18" charset="0"/>
              </a:rPr>
              <a:t>,…</a:t>
            </a:r>
            <a:endParaRPr lang="vi-VN" sz="3200" kern="0">
              <a:solidFill>
                <a:prstClr val="black"/>
              </a:solidFill>
              <a:latin typeface="Times New Roman" pitchFamily="18" charset="0"/>
              <a:cs typeface="Times New Roman" panose="02020603050405020304" pitchFamily="18" charset="0"/>
            </a:endParaRPr>
          </a:p>
        </p:txBody>
      </p:sp>
      <p:sp>
        <p:nvSpPr>
          <p:cNvPr id="6" name="Freeform 5"/>
          <p:cNvSpPr/>
          <p:nvPr/>
        </p:nvSpPr>
        <p:spPr>
          <a:xfrm>
            <a:off x="228598" y="5383562"/>
            <a:ext cx="11645245" cy="1181361"/>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marL="182563" lvl="0" indent="355600" algn="just" eaLnBrk="0" fontAlgn="base" hangingPunct="0">
              <a:spcAft>
                <a:spcPct val="0"/>
              </a:spcAft>
            </a:pPr>
            <a:r>
              <a:rPr lang="vi-VN" sz="2800">
                <a:latin typeface="Times New Roman" panose="02020603050405020304" pitchFamily="18" charset="0"/>
                <a:cs typeface="Times New Roman" panose="02020603050405020304" pitchFamily="18" charset="0"/>
              </a:rPr>
              <a:t>Hoàn thiện tổ chức chính quyền địa phương phù hợp với các địa bàn đô thị, nông thôn, miền núi, hải đảo, đơn vị hành chính - kinh tế đặc biệt</a:t>
            </a:r>
            <a:endParaRPr lang="vi-VN" sz="2800" kern="0">
              <a:solidFill>
                <a:prstClr val="black"/>
              </a:solidFill>
              <a:latin typeface="Times New Roman" pitchFamily="18" charset="0"/>
              <a:cs typeface="Times New Roman" panose="02020603050405020304" pitchFamily="18" charset="0"/>
            </a:endParaRPr>
          </a:p>
        </p:txBody>
      </p:sp>
    </p:spTree>
    <p:extLst>
      <p:ext uri="{BB962C8B-B14F-4D97-AF65-F5344CB8AC3E}">
        <p14:creationId xmlns:p14="http://schemas.microsoft.com/office/powerpoint/2010/main" val="2537025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500" fill="hold"/>
                                        <p:tgtEl>
                                          <p:spTgt spid="28"/>
                                        </p:tgtEl>
                                        <p:attrNameLst>
                                          <p:attrName>ppt_x</p:attrName>
                                        </p:attrNameLst>
                                      </p:cBhvr>
                                      <p:tavLst>
                                        <p:tav tm="0">
                                          <p:val>
                                            <p:strVal val="#ppt_x"/>
                                          </p:val>
                                        </p:tav>
                                        <p:tav tm="100000">
                                          <p:val>
                                            <p:strVal val="#ppt_x"/>
                                          </p:val>
                                        </p:tav>
                                      </p:tavLst>
                                    </p:anim>
                                    <p:anim calcmode="lin" valueType="num">
                                      <p:cBhvr additive="base">
                                        <p:cTn id="1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5" grpId="0" animBg="1"/>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333860" y="29645"/>
            <a:ext cx="10539984" cy="707886"/>
          </a:xfrm>
          <a:prstGeom prst="rect">
            <a:avLst/>
          </a:prstGeom>
        </p:spPr>
        <p:txBody>
          <a:bodyPr wrap="square">
            <a:spAutoFit/>
          </a:bodyPr>
          <a:lstStyle/>
          <a:p>
            <a:pPr marL="45720" lvl="0" algn="just"/>
            <a:r>
              <a:rPr lang="en-US" sz="2000" b="1">
                <a:solidFill>
                  <a:schemeClr val="bg1"/>
                </a:solidFill>
                <a:latin typeface="Calibri" panose="020F0502020204030204" pitchFamily="34" charset="0"/>
                <a:cs typeface="Calibri" panose="020F0502020204030204" pitchFamily="34" charset="0"/>
              </a:rPr>
              <a:t>6. Tiếp tục đổi mới tổ chức và hoạt động của Chính phủ, chính quyền địa phương; xây dựng nền hành chính nhà nước phục vụ ND, chuyên nghiệp, pháp quyền, hiện đại, hiệu lực, hiệu quả</a:t>
            </a:r>
          </a:p>
        </p:txBody>
      </p:sp>
      <p:sp>
        <p:nvSpPr>
          <p:cNvPr id="27" name="Freeform 26"/>
          <p:cNvSpPr/>
          <p:nvPr/>
        </p:nvSpPr>
        <p:spPr>
          <a:xfrm>
            <a:off x="228600" y="1005103"/>
            <a:ext cx="11645245" cy="1198835"/>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marL="182563" lvl="0" indent="355600" algn="just" eaLnBrk="0" fontAlgn="base" hangingPunct="0">
              <a:spcAft>
                <a:spcPct val="0"/>
              </a:spcAft>
            </a:pPr>
            <a:r>
              <a:rPr lang="vi-VN" sz="3200">
                <a:latin typeface="Times New Roman" panose="02020603050405020304" pitchFamily="18" charset="0"/>
                <a:cs typeface="Times New Roman" panose="02020603050405020304" pitchFamily="18" charset="0"/>
              </a:rPr>
              <a:t>Tiếp tục sắp xếp các đơn vị hành chính cấp huyện, cấp xã</a:t>
            </a:r>
            <a:endParaRPr lang="vi-VN" sz="3200" kern="0">
              <a:solidFill>
                <a:prstClr val="black"/>
              </a:solidFill>
              <a:latin typeface="Times New Roman" pitchFamily="18" charset="0"/>
              <a:cs typeface="Times New Roman" panose="02020603050405020304" pitchFamily="18" charset="0"/>
            </a:endParaRPr>
          </a:p>
        </p:txBody>
      </p:sp>
      <p:sp>
        <p:nvSpPr>
          <p:cNvPr id="28" name="Freeform 27"/>
          <p:cNvSpPr/>
          <p:nvPr/>
        </p:nvSpPr>
        <p:spPr>
          <a:xfrm>
            <a:off x="228596" y="2907892"/>
            <a:ext cx="11645245" cy="1199870"/>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marL="182563" lvl="0" indent="355600" algn="just" eaLnBrk="0" fontAlgn="base" hangingPunct="0">
              <a:spcAft>
                <a:spcPct val="0"/>
              </a:spcAft>
            </a:pPr>
            <a:r>
              <a:rPr lang="vi-VN" sz="3200">
                <a:latin typeface="Times New Roman" panose="02020603050405020304" pitchFamily="18" charset="0"/>
                <a:cs typeface="Times New Roman" panose="02020603050405020304" pitchFamily="18" charset="0"/>
              </a:rPr>
              <a:t>Đẩy mạnh phân cấp, phân quyền khoa học, hợp lý, đi đôi với nâng cao trách nhiệm, gắn với bảo đảm nguồn lực,</a:t>
            </a:r>
            <a:endParaRPr lang="vi-VN" sz="3200" kern="0">
              <a:solidFill>
                <a:prstClr val="black"/>
              </a:solidFill>
              <a:latin typeface="Times New Roman" pitchFamily="18" charset="0"/>
              <a:cs typeface="Times New Roman" panose="02020603050405020304" pitchFamily="18" charset="0"/>
            </a:endParaRPr>
          </a:p>
        </p:txBody>
      </p:sp>
      <p:sp>
        <p:nvSpPr>
          <p:cNvPr id="5" name="Freeform 4"/>
          <p:cNvSpPr/>
          <p:nvPr/>
        </p:nvSpPr>
        <p:spPr>
          <a:xfrm>
            <a:off x="228597" y="4974234"/>
            <a:ext cx="11645245" cy="1263311"/>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marL="182563" lvl="0" indent="355600" algn="just" eaLnBrk="0" fontAlgn="base" hangingPunct="0">
              <a:spcAft>
                <a:spcPct val="0"/>
              </a:spcAft>
            </a:pPr>
            <a:r>
              <a:rPr lang="vi-VN" sz="3200">
                <a:latin typeface="Times New Roman" panose="02020603050405020304" pitchFamily="18" charset="0"/>
                <a:cs typeface="Times New Roman" panose="02020603050405020304" pitchFamily="18" charset="0"/>
              </a:rPr>
              <a:t>Tập trung phát triển toàn diện và nâng cao chất lượng nguồn nhân lực đáp ứng yêu cầu của nền hành chính quốc gia</a:t>
            </a:r>
            <a:endParaRPr lang="vi-VN" sz="3200" kern="0">
              <a:solidFill>
                <a:prstClr val="black"/>
              </a:solidFill>
              <a:latin typeface="Times New Roman" pitchFamily="18" charset="0"/>
              <a:cs typeface="Times New Roman" panose="02020603050405020304" pitchFamily="18" charset="0"/>
            </a:endParaRPr>
          </a:p>
        </p:txBody>
      </p:sp>
    </p:spTree>
    <p:extLst>
      <p:ext uri="{BB962C8B-B14F-4D97-AF65-F5344CB8AC3E}">
        <p14:creationId xmlns:p14="http://schemas.microsoft.com/office/powerpoint/2010/main" val="4006676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500" fill="hold"/>
                                        <p:tgtEl>
                                          <p:spTgt spid="28"/>
                                        </p:tgtEl>
                                        <p:attrNameLst>
                                          <p:attrName>ppt_x</p:attrName>
                                        </p:attrNameLst>
                                      </p:cBhvr>
                                      <p:tavLst>
                                        <p:tav tm="0">
                                          <p:val>
                                            <p:strVal val="#ppt_x"/>
                                          </p:val>
                                        </p:tav>
                                        <p:tav tm="100000">
                                          <p:val>
                                            <p:strVal val="#ppt_x"/>
                                          </p:val>
                                        </p:tav>
                                      </p:tavLst>
                                    </p:anim>
                                    <p:anim calcmode="lin" valueType="num">
                                      <p:cBhvr additive="base">
                                        <p:cTn id="1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333856" y="0"/>
            <a:ext cx="10539984" cy="892552"/>
          </a:xfrm>
          <a:prstGeom prst="rect">
            <a:avLst/>
          </a:prstGeom>
        </p:spPr>
        <p:txBody>
          <a:bodyPr wrap="square">
            <a:spAutoFit/>
          </a:bodyPr>
          <a:lstStyle/>
          <a:p>
            <a:pPr marL="45720" lvl="0" algn="just"/>
            <a:r>
              <a:rPr lang="en-US" sz="2600" b="1">
                <a:solidFill>
                  <a:schemeClr val="bg1"/>
                </a:solidFill>
                <a:latin typeface="Calibri" panose="020F0502020204030204" pitchFamily="34" charset="0"/>
                <a:cs typeface="Calibri" panose="020F0502020204030204" pitchFamily="34" charset="0"/>
              </a:rPr>
              <a:t>7. Xây dựng nền tư pháp chuyên nghiệp, hiện đại, công bằng, nghiêm minh, liêm chính, phụng sự Tổ quốc, phục vụ Nhân dân</a:t>
            </a:r>
          </a:p>
        </p:txBody>
      </p:sp>
      <p:sp>
        <p:nvSpPr>
          <p:cNvPr id="27" name="Freeform 26"/>
          <p:cNvSpPr/>
          <p:nvPr/>
        </p:nvSpPr>
        <p:spPr>
          <a:xfrm>
            <a:off x="228597" y="934409"/>
            <a:ext cx="11645245" cy="753301"/>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lvl="0" algn="just"/>
            <a:r>
              <a:rPr lang="en-US" sz="2800">
                <a:latin typeface="Times New Roman" panose="02020603050405020304" pitchFamily="18" charset="0"/>
                <a:cs typeface="Times New Roman" panose="02020603050405020304" pitchFamily="18" charset="0"/>
              </a:rPr>
              <a:t>       </a:t>
            </a:r>
            <a:r>
              <a:rPr lang="vi-VN" sz="2800">
                <a:latin typeface="Times New Roman" panose="02020603050405020304" pitchFamily="18" charset="0"/>
                <a:cs typeface="Times New Roman" panose="02020603050405020304" pitchFamily="18" charset="0"/>
              </a:rPr>
              <a:t>Hoàn thiện chính sách, pháp luật liên quan đến tư pháp, bảo đảm tôn trọng và bảo vệ quyền con người, quyền công dân</a:t>
            </a:r>
            <a:endParaRPr lang="vi-VN" sz="2800" kern="0">
              <a:solidFill>
                <a:prstClr val="black"/>
              </a:solidFill>
              <a:latin typeface="Times New Roman" pitchFamily="18" charset="0"/>
              <a:cs typeface="Times New Roman" panose="02020603050405020304" pitchFamily="18" charset="0"/>
            </a:endParaRPr>
          </a:p>
        </p:txBody>
      </p:sp>
      <p:sp>
        <p:nvSpPr>
          <p:cNvPr id="28" name="Freeform 27"/>
          <p:cNvSpPr/>
          <p:nvPr/>
        </p:nvSpPr>
        <p:spPr>
          <a:xfrm>
            <a:off x="228594" y="1845069"/>
            <a:ext cx="11645245" cy="914391"/>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marL="182563" lvl="0" indent="355600" algn="just" eaLnBrk="0" fontAlgn="base" hangingPunct="0">
              <a:spcAft>
                <a:spcPct val="0"/>
              </a:spcAft>
            </a:pPr>
            <a:r>
              <a:rPr lang="vi-VN" sz="2800">
                <a:latin typeface="Times New Roman" panose="02020603050405020304" pitchFamily="18" charset="0"/>
                <a:cs typeface="Times New Roman" panose="02020603050405020304" pitchFamily="18" charset="0"/>
              </a:rPr>
              <a:t>Xây dựng chế định tố tụng tư pháp lấy xét xử là trung tâm, tranh tụng là đột phá</a:t>
            </a:r>
            <a:r>
              <a:rPr lang="en-US" sz="2800">
                <a:latin typeface="Times New Roman" panose="02020603050405020304" pitchFamily="18" charset="0"/>
                <a:cs typeface="Times New Roman" panose="02020603050405020304" pitchFamily="18" charset="0"/>
              </a:rPr>
              <a:t>; bảo đảm tố tụng tư pháp dân chủ, công bằng, văn minh, pháp quyền</a:t>
            </a:r>
            <a:endParaRPr lang="vi-VN" sz="2800" kern="0">
              <a:solidFill>
                <a:prstClr val="black"/>
              </a:solidFill>
              <a:latin typeface="Times New Roman" pitchFamily="18" charset="0"/>
              <a:cs typeface="Times New Roman" panose="02020603050405020304" pitchFamily="18" charset="0"/>
            </a:endParaRPr>
          </a:p>
        </p:txBody>
      </p:sp>
      <p:sp>
        <p:nvSpPr>
          <p:cNvPr id="5" name="Freeform 4"/>
          <p:cNvSpPr/>
          <p:nvPr/>
        </p:nvSpPr>
        <p:spPr>
          <a:xfrm>
            <a:off x="228594" y="3055239"/>
            <a:ext cx="11645245" cy="895021"/>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marL="182563" lvl="0" indent="355600" algn="just" eaLnBrk="0" fontAlgn="base" hangingPunct="0">
              <a:spcAft>
                <a:spcPct val="0"/>
              </a:spcAft>
            </a:pPr>
            <a:r>
              <a:rPr lang="vi-VN" sz="2800">
                <a:latin typeface="Times New Roman" panose="02020603050405020304" pitchFamily="18" charset="0"/>
                <a:cs typeface="Times New Roman" panose="02020603050405020304" pitchFamily="18" charset="0"/>
              </a:rPr>
              <a:t>Hoàn thiện cơ chế để khắc phục tình trạng quan hệ giữa các cấp tòa án là quan hệ hành chính</a:t>
            </a:r>
            <a:endParaRPr lang="vi-VN" sz="2800" kern="0">
              <a:solidFill>
                <a:prstClr val="black"/>
              </a:solidFill>
              <a:latin typeface="Times New Roman" pitchFamily="18" charset="0"/>
              <a:cs typeface="Times New Roman" panose="02020603050405020304" pitchFamily="18" charset="0"/>
            </a:endParaRPr>
          </a:p>
        </p:txBody>
      </p:sp>
      <p:sp>
        <p:nvSpPr>
          <p:cNvPr id="6" name="Freeform 5"/>
          <p:cNvSpPr/>
          <p:nvPr/>
        </p:nvSpPr>
        <p:spPr>
          <a:xfrm>
            <a:off x="228595" y="4331159"/>
            <a:ext cx="11645245" cy="1048413"/>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lvl="0" algn="just"/>
            <a:r>
              <a:rPr lang="en-US" sz="2800">
                <a:latin typeface="Times New Roman" panose="02020603050405020304" pitchFamily="18" charset="0"/>
                <a:cs typeface="Times New Roman" panose="02020603050405020304" pitchFamily="18" charset="0"/>
              </a:rPr>
              <a:t>     </a:t>
            </a:r>
            <a:r>
              <a:rPr lang="vi-VN" sz="2800">
                <a:latin typeface="Times New Roman" panose="02020603050405020304" pitchFamily="18" charset="0"/>
                <a:cs typeface="Times New Roman" panose="02020603050405020304" pitchFamily="18" charset="0"/>
              </a:rPr>
              <a:t>Hoàn thiện thể chế để viện kiểm sát nhân dân thực hiện tốt chức năng thực hành quyền công tố và kiểm sát hoạt động tư pháp</a:t>
            </a:r>
            <a:endParaRPr lang="vi-VN" sz="2800" kern="0">
              <a:solidFill>
                <a:prstClr val="black"/>
              </a:solidFill>
              <a:latin typeface="Times New Roman" pitchFamily="18" charset="0"/>
              <a:cs typeface="Times New Roman" panose="02020603050405020304" pitchFamily="18" charset="0"/>
            </a:endParaRPr>
          </a:p>
        </p:txBody>
      </p:sp>
      <p:sp>
        <p:nvSpPr>
          <p:cNvPr id="7" name="Freeform 6"/>
          <p:cNvSpPr/>
          <p:nvPr/>
        </p:nvSpPr>
        <p:spPr>
          <a:xfrm>
            <a:off x="228595" y="5650524"/>
            <a:ext cx="11645245" cy="935830"/>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lvl="0" algn="just"/>
            <a:r>
              <a:rPr lang="en-US" sz="2800">
                <a:latin typeface="Times New Roman" panose="02020603050405020304" pitchFamily="18" charset="0"/>
                <a:cs typeface="Times New Roman" panose="02020603050405020304" pitchFamily="18" charset="0"/>
              </a:rPr>
              <a:t>      </a:t>
            </a:r>
            <a:r>
              <a:rPr lang="vi-VN" sz="2800">
                <a:latin typeface="Times New Roman" panose="02020603050405020304" pitchFamily="18" charset="0"/>
                <a:cs typeface="Times New Roman" panose="02020603050405020304" pitchFamily="18" charset="0"/>
              </a:rPr>
              <a:t>Tiếp tục rà soát, điều chỉnh, hoàn thiện chức năng, nhiệm vụ, tổ chức bộ máy của cơ quan điều tra</a:t>
            </a:r>
            <a:endParaRPr lang="vi-VN" sz="2800" kern="0">
              <a:solidFill>
                <a:prstClr val="black"/>
              </a:solidFill>
              <a:latin typeface="Times New Roman" pitchFamily="18" charset="0"/>
              <a:cs typeface="Times New Roman" panose="02020603050405020304" pitchFamily="18" charset="0"/>
            </a:endParaRPr>
          </a:p>
        </p:txBody>
      </p:sp>
    </p:spTree>
    <p:extLst>
      <p:ext uri="{BB962C8B-B14F-4D97-AF65-F5344CB8AC3E}">
        <p14:creationId xmlns:p14="http://schemas.microsoft.com/office/powerpoint/2010/main" val="629508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500" fill="hold"/>
                                        <p:tgtEl>
                                          <p:spTgt spid="28"/>
                                        </p:tgtEl>
                                        <p:attrNameLst>
                                          <p:attrName>ppt_x</p:attrName>
                                        </p:attrNameLst>
                                      </p:cBhvr>
                                      <p:tavLst>
                                        <p:tav tm="0">
                                          <p:val>
                                            <p:strVal val="#ppt_x"/>
                                          </p:val>
                                        </p:tav>
                                        <p:tav tm="100000">
                                          <p:val>
                                            <p:strVal val="#ppt_x"/>
                                          </p:val>
                                        </p:tav>
                                      </p:tavLst>
                                    </p:anim>
                                    <p:anim calcmode="lin" valueType="num">
                                      <p:cBhvr additive="base">
                                        <p:cTn id="1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5" grpId="0" animBg="1"/>
      <p:bldP spid="6" grpId="0" animBg="1"/>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333856" y="0"/>
            <a:ext cx="10539984" cy="892552"/>
          </a:xfrm>
          <a:prstGeom prst="rect">
            <a:avLst/>
          </a:prstGeom>
        </p:spPr>
        <p:txBody>
          <a:bodyPr wrap="square">
            <a:spAutoFit/>
          </a:bodyPr>
          <a:lstStyle/>
          <a:p>
            <a:pPr marL="45720" lvl="0" algn="just"/>
            <a:r>
              <a:rPr lang="en-US" sz="2600" b="1">
                <a:solidFill>
                  <a:schemeClr val="bg1"/>
                </a:solidFill>
                <a:latin typeface="Calibri" panose="020F0502020204030204" pitchFamily="34" charset="0"/>
                <a:cs typeface="Calibri" panose="020F0502020204030204" pitchFamily="34" charset="0"/>
              </a:rPr>
              <a:t>7. Xây dựng nền tư pháp chuyên nghiệp, hiện đại, công bằng, nghiêm minh, liêm chính, phụng sự Tổ quốc, phục vụ Nhân dân</a:t>
            </a:r>
          </a:p>
        </p:txBody>
      </p:sp>
      <p:sp>
        <p:nvSpPr>
          <p:cNvPr id="27" name="Freeform 26"/>
          <p:cNvSpPr/>
          <p:nvPr/>
        </p:nvSpPr>
        <p:spPr>
          <a:xfrm>
            <a:off x="228597" y="934409"/>
            <a:ext cx="11645245" cy="753301"/>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lvl="0" algn="just"/>
            <a:r>
              <a:rPr lang="en-US" sz="2800">
                <a:latin typeface="Times New Roman" panose="02020603050405020304" pitchFamily="18" charset="0"/>
                <a:cs typeface="Times New Roman" panose="02020603050405020304" pitchFamily="18" charset="0"/>
              </a:rPr>
              <a:t>      </a:t>
            </a:r>
            <a:r>
              <a:rPr lang="vi-VN" sz="2800">
                <a:latin typeface="Times New Roman" panose="02020603050405020304" pitchFamily="18" charset="0"/>
                <a:cs typeface="Times New Roman" panose="02020603050405020304" pitchFamily="18" charset="0"/>
              </a:rPr>
              <a:t>Tiếp tục đổi mới tổ chức và hoạt động của hệ thống cơ quan thi hành án</a:t>
            </a:r>
            <a:endParaRPr lang="vi-VN" sz="2800" kern="0">
              <a:solidFill>
                <a:prstClr val="black"/>
              </a:solidFill>
              <a:latin typeface="Times New Roman" pitchFamily="18" charset="0"/>
              <a:cs typeface="Times New Roman" panose="02020603050405020304" pitchFamily="18" charset="0"/>
            </a:endParaRPr>
          </a:p>
        </p:txBody>
      </p:sp>
      <p:sp>
        <p:nvSpPr>
          <p:cNvPr id="28" name="Freeform 27"/>
          <p:cNvSpPr/>
          <p:nvPr/>
        </p:nvSpPr>
        <p:spPr>
          <a:xfrm>
            <a:off x="228594" y="1845069"/>
            <a:ext cx="11645245" cy="914391"/>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marL="182563" lvl="0" indent="355600" algn="just" eaLnBrk="0" fontAlgn="base" hangingPunct="0">
              <a:spcAft>
                <a:spcPct val="0"/>
              </a:spcAft>
            </a:pPr>
            <a:r>
              <a:rPr lang="vi-VN" sz="2800">
                <a:latin typeface="Times New Roman" panose="02020603050405020304" pitchFamily="18" charset="0"/>
                <a:cs typeface="Times New Roman" panose="02020603050405020304" pitchFamily="18" charset="0"/>
              </a:rPr>
              <a:t>Hoàn thiện thể chế về luật sư và hành nghề luật sư, bảo đảm để luật sư thực hiện tốt quyền, nghĩa vụ, trách nhiệm theo quy định của pháp luật</a:t>
            </a:r>
            <a:endParaRPr lang="vi-VN" sz="2800" kern="0">
              <a:solidFill>
                <a:prstClr val="black"/>
              </a:solidFill>
              <a:latin typeface="Times New Roman" pitchFamily="18" charset="0"/>
              <a:cs typeface="Times New Roman" panose="02020603050405020304" pitchFamily="18" charset="0"/>
            </a:endParaRPr>
          </a:p>
        </p:txBody>
      </p:sp>
      <p:sp>
        <p:nvSpPr>
          <p:cNvPr id="5" name="Freeform 4"/>
          <p:cNvSpPr/>
          <p:nvPr/>
        </p:nvSpPr>
        <p:spPr>
          <a:xfrm>
            <a:off x="228594" y="3055239"/>
            <a:ext cx="11645245" cy="895021"/>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marL="182563" lvl="0" indent="355600" algn="just" eaLnBrk="0" fontAlgn="base" hangingPunct="0">
              <a:spcAft>
                <a:spcPct val="0"/>
              </a:spcAft>
            </a:pPr>
            <a:r>
              <a:rPr lang="vi-VN" sz="2800">
                <a:latin typeface="Times New Roman" panose="02020603050405020304" pitchFamily="18" charset="0"/>
                <a:cs typeface="Times New Roman" panose="02020603050405020304" pitchFamily="18" charset="0"/>
              </a:rPr>
              <a:t>Tiếp tục hoàn thiện cơ chế huy động nguồn lực để xã hội hóa và phát triển các lĩnh vực công chứng</a:t>
            </a:r>
            <a:endParaRPr lang="vi-VN" sz="2800" kern="0">
              <a:solidFill>
                <a:prstClr val="black"/>
              </a:solidFill>
              <a:latin typeface="Times New Roman" pitchFamily="18" charset="0"/>
              <a:cs typeface="Times New Roman" panose="02020603050405020304" pitchFamily="18" charset="0"/>
            </a:endParaRPr>
          </a:p>
        </p:txBody>
      </p:sp>
      <p:sp>
        <p:nvSpPr>
          <p:cNvPr id="6" name="Freeform 5"/>
          <p:cNvSpPr/>
          <p:nvPr/>
        </p:nvSpPr>
        <p:spPr>
          <a:xfrm>
            <a:off x="228595" y="4331159"/>
            <a:ext cx="11645245" cy="1048413"/>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lvl="0" algn="just"/>
            <a:r>
              <a:rPr lang="en-US" sz="2800">
                <a:latin typeface="Times New Roman" panose="02020603050405020304" pitchFamily="18" charset="0"/>
                <a:cs typeface="Times New Roman" panose="02020603050405020304" pitchFamily="18" charset="0"/>
              </a:rPr>
              <a:t>       </a:t>
            </a:r>
            <a:r>
              <a:rPr lang="vi-VN" sz="2800">
                <a:latin typeface="Times New Roman" panose="02020603050405020304" pitchFamily="18" charset="0"/>
                <a:cs typeface="Times New Roman" panose="02020603050405020304" pitchFamily="18" charset="0"/>
              </a:rPr>
              <a:t>Nâng cao vai trò, tính chuyên nghiệp và chất lượng trợ giúp pháp lý, nhất là trong hoạt động tố tụng tư pháp</a:t>
            </a:r>
            <a:endParaRPr lang="vi-VN" sz="2800" kern="0">
              <a:solidFill>
                <a:prstClr val="black"/>
              </a:solidFill>
              <a:latin typeface="Times New Roman" pitchFamily="18" charset="0"/>
              <a:cs typeface="Times New Roman" panose="02020603050405020304" pitchFamily="18" charset="0"/>
            </a:endParaRPr>
          </a:p>
        </p:txBody>
      </p:sp>
      <p:sp>
        <p:nvSpPr>
          <p:cNvPr id="7" name="Freeform 6"/>
          <p:cNvSpPr/>
          <p:nvPr/>
        </p:nvSpPr>
        <p:spPr>
          <a:xfrm>
            <a:off x="228595" y="5650524"/>
            <a:ext cx="11645245" cy="935830"/>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lvl="0" algn="just"/>
            <a:r>
              <a:rPr lang="en-US" sz="2800">
                <a:latin typeface="Times New Roman" panose="02020603050405020304" pitchFamily="18" charset="0"/>
                <a:cs typeface="Times New Roman" panose="02020603050405020304" pitchFamily="18" charset="0"/>
              </a:rPr>
              <a:t>      </a:t>
            </a:r>
            <a:r>
              <a:rPr lang="vi-VN" sz="2800">
                <a:latin typeface="Times New Roman" panose="02020603050405020304" pitchFamily="18" charset="0"/>
                <a:cs typeface="Times New Roman" panose="02020603050405020304" pitchFamily="18" charset="0"/>
              </a:rPr>
              <a:t>Phát triển nhân lực ngành tư pháp đủ số lượng, bảo đảm chất lượng, có cơ cấu hợp lý</a:t>
            </a:r>
            <a:r>
              <a:rPr lang="en-US" sz="2800">
                <a:latin typeface="Times New Roman" panose="02020603050405020304" pitchFamily="18" charset="0"/>
                <a:cs typeface="Times New Roman" panose="02020603050405020304" pitchFamily="18" charset="0"/>
              </a:rPr>
              <a:t>. </a:t>
            </a:r>
            <a:r>
              <a:rPr lang="vi-VN" sz="2800">
                <a:latin typeface="Times New Roman" panose="02020603050405020304" pitchFamily="18" charset="0"/>
                <a:cs typeface="Times New Roman" panose="02020603050405020304" pitchFamily="18" charset="0"/>
              </a:rPr>
              <a:t>Nâng cao chất lượng đào tạo nhân lực tư pháp</a:t>
            </a:r>
            <a:endParaRPr lang="vi-VN" sz="2800" kern="0">
              <a:solidFill>
                <a:prstClr val="black"/>
              </a:solidFill>
              <a:latin typeface="Times New Roman" pitchFamily="18" charset="0"/>
              <a:cs typeface="Times New Roman" panose="02020603050405020304" pitchFamily="18" charset="0"/>
            </a:endParaRPr>
          </a:p>
        </p:txBody>
      </p:sp>
    </p:spTree>
    <p:extLst>
      <p:ext uri="{BB962C8B-B14F-4D97-AF65-F5344CB8AC3E}">
        <p14:creationId xmlns:p14="http://schemas.microsoft.com/office/powerpoint/2010/main" val="1491281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500" fill="hold"/>
                                        <p:tgtEl>
                                          <p:spTgt spid="28"/>
                                        </p:tgtEl>
                                        <p:attrNameLst>
                                          <p:attrName>ppt_x</p:attrName>
                                        </p:attrNameLst>
                                      </p:cBhvr>
                                      <p:tavLst>
                                        <p:tav tm="0">
                                          <p:val>
                                            <p:strVal val="#ppt_x"/>
                                          </p:val>
                                        </p:tav>
                                        <p:tav tm="100000">
                                          <p:val>
                                            <p:strVal val="#ppt_x"/>
                                          </p:val>
                                        </p:tav>
                                      </p:tavLst>
                                    </p:anim>
                                    <p:anim calcmode="lin" valueType="num">
                                      <p:cBhvr additive="base">
                                        <p:cTn id="1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5" grpId="0" animBg="1"/>
      <p:bldP spid="6" grpId="0" animBg="1"/>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333859" y="-64199"/>
            <a:ext cx="10539984" cy="954107"/>
          </a:xfrm>
          <a:prstGeom prst="rect">
            <a:avLst/>
          </a:prstGeom>
        </p:spPr>
        <p:txBody>
          <a:bodyPr wrap="square">
            <a:spAutoFit/>
          </a:bodyPr>
          <a:lstStyle/>
          <a:p>
            <a:pPr marL="45720" lvl="0" algn="just"/>
            <a:r>
              <a:rPr lang="en-US" sz="2800" b="1">
                <a:solidFill>
                  <a:schemeClr val="bg1"/>
                </a:solidFill>
                <a:latin typeface="Calibri" panose="020F0502020204030204" pitchFamily="34" charset="0"/>
                <a:cs typeface="Calibri" panose="020F0502020204030204" pitchFamily="34" charset="0"/>
              </a:rPr>
              <a:t>8. Hoàn thiện cơ chế kiểm soát quyền lực nhà nước; đẩy mạnh phòng, chống tham nhũng, tiêu cực</a:t>
            </a:r>
          </a:p>
        </p:txBody>
      </p:sp>
      <p:sp>
        <p:nvSpPr>
          <p:cNvPr id="27" name="Freeform 26"/>
          <p:cNvSpPr/>
          <p:nvPr/>
        </p:nvSpPr>
        <p:spPr>
          <a:xfrm>
            <a:off x="228600" y="1005104"/>
            <a:ext cx="11645245" cy="1273237"/>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lvl="0" algn="just"/>
            <a:r>
              <a:rPr lang="en-US" sz="3200">
                <a:latin typeface="Times New Roman" panose="02020603050405020304" pitchFamily="18" charset="0"/>
                <a:cs typeface="Times New Roman" panose="02020603050405020304" pitchFamily="18" charset="0"/>
              </a:rPr>
              <a:t>     </a:t>
            </a:r>
            <a:r>
              <a:rPr lang="vi-VN" sz="3200">
                <a:latin typeface="Times New Roman" panose="02020603050405020304" pitchFamily="18" charset="0"/>
                <a:cs typeface="Times New Roman" panose="02020603050405020304" pitchFamily="18" charset="0"/>
              </a:rPr>
              <a:t>Hoàn thiện cơ chế thực thi quyền lực nhà nước, xác định rõ hơn vai trò, vị trí, chức năng, nhiệm vụ, quyền hạn cụ thể của mỗi cơ quan </a:t>
            </a:r>
            <a:endParaRPr lang="vi-VN" sz="3200" kern="0">
              <a:solidFill>
                <a:prstClr val="black"/>
              </a:solidFill>
              <a:latin typeface="Times New Roman" pitchFamily="18" charset="0"/>
              <a:cs typeface="Times New Roman" panose="02020603050405020304" pitchFamily="18" charset="0"/>
            </a:endParaRPr>
          </a:p>
        </p:txBody>
      </p:sp>
      <p:sp>
        <p:nvSpPr>
          <p:cNvPr id="28" name="Freeform 27"/>
          <p:cNvSpPr/>
          <p:nvPr/>
        </p:nvSpPr>
        <p:spPr>
          <a:xfrm>
            <a:off x="228598" y="2790091"/>
            <a:ext cx="11645245" cy="1359877"/>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marL="182563" lvl="0" indent="355600" algn="just" eaLnBrk="0" fontAlgn="base" hangingPunct="0">
              <a:spcAft>
                <a:spcPct val="0"/>
              </a:spcAft>
            </a:pPr>
            <a:r>
              <a:rPr lang="vi-VN" sz="3200">
                <a:latin typeface="Times New Roman" panose="02020603050405020304" pitchFamily="18" charset="0"/>
                <a:cs typeface="Times New Roman" panose="02020603050405020304" pitchFamily="18" charset="0"/>
              </a:rPr>
              <a:t>Kết hợp chặt chẽ, hiệu quả các cơ chế kiểm tra, giám sát, kiểm soát quyền lực nhà nước của Đảng, Nhà nước và Nhân dân</a:t>
            </a:r>
            <a:endParaRPr lang="vi-VN" sz="3200" kern="0">
              <a:solidFill>
                <a:prstClr val="black"/>
              </a:solidFill>
              <a:latin typeface="Times New Roman" pitchFamily="18" charset="0"/>
              <a:cs typeface="Times New Roman" panose="02020603050405020304" pitchFamily="18" charset="0"/>
            </a:endParaRPr>
          </a:p>
        </p:txBody>
      </p:sp>
      <p:sp>
        <p:nvSpPr>
          <p:cNvPr id="5" name="Freeform 4"/>
          <p:cNvSpPr/>
          <p:nvPr/>
        </p:nvSpPr>
        <p:spPr>
          <a:xfrm>
            <a:off x="228598" y="4661717"/>
            <a:ext cx="11645245" cy="1692190"/>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marL="182563" lvl="0" indent="355600" algn="just" eaLnBrk="0" fontAlgn="base" hangingPunct="0">
              <a:spcAft>
                <a:spcPct val="0"/>
              </a:spcAft>
            </a:pPr>
            <a:r>
              <a:rPr lang="vi-VN" sz="3200">
                <a:latin typeface="Times New Roman" panose="02020603050405020304" pitchFamily="18" charset="0"/>
                <a:cs typeface="Times New Roman" panose="02020603050405020304" pitchFamily="18" charset="0"/>
              </a:rPr>
              <a:t>Kiên quyết, kiên trì đấu tranh, ngăn chặn, đẩy lùi tham nhũng, tiêu cực. Nghiên cứu thành lập các thiết chế mới về kiểm soát quyền lực, phòng, chống tham nhũng, tiêu cực</a:t>
            </a:r>
            <a:endParaRPr lang="vi-VN" sz="3200" kern="0">
              <a:solidFill>
                <a:prstClr val="black"/>
              </a:solidFill>
              <a:latin typeface="Times New Roman" pitchFamily="18" charset="0"/>
              <a:cs typeface="Times New Roman" panose="02020603050405020304" pitchFamily="18" charset="0"/>
            </a:endParaRPr>
          </a:p>
        </p:txBody>
      </p:sp>
    </p:spTree>
    <p:extLst>
      <p:ext uri="{BB962C8B-B14F-4D97-AF65-F5344CB8AC3E}">
        <p14:creationId xmlns:p14="http://schemas.microsoft.com/office/powerpoint/2010/main" val="167840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500" fill="hold"/>
                                        <p:tgtEl>
                                          <p:spTgt spid="28"/>
                                        </p:tgtEl>
                                        <p:attrNameLst>
                                          <p:attrName>ppt_x</p:attrName>
                                        </p:attrNameLst>
                                      </p:cBhvr>
                                      <p:tavLst>
                                        <p:tav tm="0">
                                          <p:val>
                                            <p:strVal val="#ppt_x"/>
                                          </p:val>
                                        </p:tav>
                                        <p:tav tm="100000">
                                          <p:val>
                                            <p:strVal val="#ppt_x"/>
                                          </p:val>
                                        </p:tav>
                                      </p:tavLst>
                                    </p:anim>
                                    <p:anim calcmode="lin" valueType="num">
                                      <p:cBhvr additive="base">
                                        <p:cTn id="1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333859" y="23446"/>
            <a:ext cx="10539984" cy="769441"/>
          </a:xfrm>
          <a:prstGeom prst="rect">
            <a:avLst/>
          </a:prstGeom>
        </p:spPr>
        <p:txBody>
          <a:bodyPr wrap="square">
            <a:spAutoFit/>
          </a:bodyPr>
          <a:lstStyle/>
          <a:p>
            <a:pPr marL="45720" lvl="0" algn="just"/>
            <a:r>
              <a:rPr lang="en-US" sz="2200" b="1">
                <a:solidFill>
                  <a:schemeClr val="bg1"/>
                </a:solidFill>
                <a:latin typeface="Calibri" panose="020F0502020204030204" pitchFamily="34" charset="0"/>
                <a:cs typeface="Calibri" panose="020F0502020204030204" pitchFamily="34" charset="0"/>
              </a:rPr>
              <a:t>9. Tăng cường, chủ động hội nhập quốc tế đáp ứng yêu cầu xây dựng, hoàn thiện Nhà nước pháp quyền xã hội chủ nghĩa Việt Nam, xây dựng và BVTQ trong tình hình mới</a:t>
            </a:r>
          </a:p>
        </p:txBody>
      </p:sp>
      <p:sp>
        <p:nvSpPr>
          <p:cNvPr id="27" name="Freeform 26"/>
          <p:cNvSpPr/>
          <p:nvPr/>
        </p:nvSpPr>
        <p:spPr>
          <a:xfrm>
            <a:off x="228600" y="1005104"/>
            <a:ext cx="11645245" cy="1273237"/>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lvl="0" algn="just"/>
            <a:r>
              <a:rPr lang="en-US" sz="2800">
                <a:latin typeface="Times New Roman" panose="02020603050405020304" pitchFamily="18" charset="0"/>
                <a:cs typeface="Times New Roman" panose="02020603050405020304" pitchFamily="18" charset="0"/>
              </a:rPr>
              <a:t>      </a:t>
            </a:r>
            <a:r>
              <a:rPr lang="vi-VN" sz="2800">
                <a:latin typeface="Times New Roman" panose="02020603050405020304" pitchFamily="18" charset="0"/>
                <a:cs typeface="Times New Roman" panose="02020603050405020304" pitchFamily="18" charset="0"/>
              </a:rPr>
              <a:t>Tiếp tục hoàn thiện cơ chế để chủ động, tích cực hội nhập quốc tế toàn diện, sâu rộng, thực chất, hiệu quả, thực hiện nhất quán đường lối đối ngoại độc lập</a:t>
            </a:r>
            <a:endParaRPr lang="vi-VN" sz="2800" kern="0">
              <a:solidFill>
                <a:prstClr val="black"/>
              </a:solidFill>
              <a:latin typeface="Times New Roman" pitchFamily="18" charset="0"/>
              <a:cs typeface="Times New Roman" panose="02020603050405020304" pitchFamily="18" charset="0"/>
            </a:endParaRPr>
          </a:p>
        </p:txBody>
      </p:sp>
      <p:sp>
        <p:nvSpPr>
          <p:cNvPr id="28" name="Freeform 27"/>
          <p:cNvSpPr/>
          <p:nvPr/>
        </p:nvSpPr>
        <p:spPr>
          <a:xfrm>
            <a:off x="228598" y="2921077"/>
            <a:ext cx="11645245" cy="1359877"/>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marL="182563" lvl="0" indent="355600" algn="just" eaLnBrk="0" fontAlgn="base" hangingPunct="0">
              <a:spcAft>
                <a:spcPct val="0"/>
              </a:spcAft>
            </a:pPr>
            <a:r>
              <a:rPr lang="vi-VN" sz="3200">
                <a:latin typeface="Times New Roman" panose="02020603050405020304" pitchFamily="18" charset="0"/>
                <a:cs typeface="Times New Roman" panose="02020603050405020304" pitchFamily="18" charset="0"/>
              </a:rPr>
              <a:t>Nâng cao hiệu quả, chất lượng đào tạo nhân lực hợp tác pháp luật quốc tế</a:t>
            </a:r>
            <a:endParaRPr lang="vi-VN" sz="3200" kern="0">
              <a:solidFill>
                <a:prstClr val="black"/>
              </a:solidFill>
              <a:latin typeface="Times New Roman" pitchFamily="18" charset="0"/>
              <a:cs typeface="Times New Roman" panose="02020603050405020304" pitchFamily="18" charset="0"/>
            </a:endParaRPr>
          </a:p>
        </p:txBody>
      </p:sp>
      <p:sp>
        <p:nvSpPr>
          <p:cNvPr id="5" name="Freeform 4"/>
          <p:cNvSpPr/>
          <p:nvPr/>
        </p:nvSpPr>
        <p:spPr>
          <a:xfrm>
            <a:off x="228598" y="4923691"/>
            <a:ext cx="11645245" cy="1430215"/>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marL="182563" lvl="0" indent="355600" algn="just" eaLnBrk="0" fontAlgn="base" hangingPunct="0">
              <a:spcAft>
                <a:spcPct val="0"/>
              </a:spcAft>
            </a:pPr>
            <a:r>
              <a:rPr lang="vi-VN" sz="3200">
                <a:latin typeface="Times New Roman" panose="02020603050405020304" pitchFamily="18" charset="0"/>
                <a:cs typeface="Times New Roman" panose="02020603050405020304" pitchFamily="18" charset="0"/>
              </a:rPr>
              <a:t>Tăng cường công tác thông tin đối ngoại về chủ trương, đường lối của Đảng, chính sách, pháp luật của Nhà nước</a:t>
            </a:r>
            <a:endParaRPr lang="vi-VN" sz="3200" kern="0">
              <a:solidFill>
                <a:prstClr val="black"/>
              </a:solidFill>
              <a:latin typeface="Times New Roman" pitchFamily="18" charset="0"/>
              <a:cs typeface="Times New Roman" panose="02020603050405020304" pitchFamily="18" charset="0"/>
            </a:endParaRPr>
          </a:p>
        </p:txBody>
      </p:sp>
    </p:spTree>
    <p:extLst>
      <p:ext uri="{BB962C8B-B14F-4D97-AF65-F5344CB8AC3E}">
        <p14:creationId xmlns:p14="http://schemas.microsoft.com/office/powerpoint/2010/main" val="295111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500" fill="hold"/>
                                        <p:tgtEl>
                                          <p:spTgt spid="28"/>
                                        </p:tgtEl>
                                        <p:attrNameLst>
                                          <p:attrName>ppt_x</p:attrName>
                                        </p:attrNameLst>
                                      </p:cBhvr>
                                      <p:tavLst>
                                        <p:tav tm="0">
                                          <p:val>
                                            <p:strVal val="#ppt_x"/>
                                          </p:val>
                                        </p:tav>
                                        <p:tav tm="100000">
                                          <p:val>
                                            <p:strVal val="#ppt_x"/>
                                          </p:val>
                                        </p:tav>
                                      </p:tavLst>
                                    </p:anim>
                                    <p:anim calcmode="lin" valueType="num">
                                      <p:cBhvr additive="base">
                                        <p:cTn id="1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333859" y="23446"/>
            <a:ext cx="10539984" cy="769441"/>
          </a:xfrm>
          <a:prstGeom prst="rect">
            <a:avLst/>
          </a:prstGeom>
        </p:spPr>
        <p:txBody>
          <a:bodyPr wrap="square">
            <a:spAutoFit/>
          </a:bodyPr>
          <a:lstStyle/>
          <a:p>
            <a:pPr marL="45720" lvl="0" algn="just"/>
            <a:r>
              <a:rPr lang="en-US" sz="2200" b="1">
                <a:solidFill>
                  <a:schemeClr val="bg1"/>
                </a:solidFill>
                <a:latin typeface="Calibri" panose="020F0502020204030204" pitchFamily="34" charset="0"/>
                <a:cs typeface="Calibri" panose="020F0502020204030204" pitchFamily="34" charset="0"/>
              </a:rPr>
              <a:t>10. Tăng cường sự lãnh đạo của Đảng, phát huy vai trò của Mặt trận Tổ quốc Việt Nam và Nhân dân trong xây dựng, hoàn thiện Nhà nước pháp quyền xã hội chủ nghĩa Việt Nam</a:t>
            </a:r>
          </a:p>
        </p:txBody>
      </p:sp>
      <p:sp>
        <p:nvSpPr>
          <p:cNvPr id="27" name="Freeform 26"/>
          <p:cNvSpPr/>
          <p:nvPr/>
        </p:nvSpPr>
        <p:spPr>
          <a:xfrm>
            <a:off x="228598" y="909337"/>
            <a:ext cx="11645245" cy="1273237"/>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lvl="0" algn="just"/>
            <a:r>
              <a:rPr lang="en-US" sz="3200">
                <a:latin typeface="Times New Roman" panose="02020603050405020304" pitchFamily="18" charset="0"/>
                <a:cs typeface="Times New Roman" panose="02020603050405020304" pitchFamily="18" charset="0"/>
              </a:rPr>
              <a:t>     </a:t>
            </a:r>
            <a:r>
              <a:rPr lang="vi-VN" sz="3200">
                <a:latin typeface="Times New Roman" panose="02020603050405020304" pitchFamily="18" charset="0"/>
                <a:cs typeface="Times New Roman" panose="02020603050405020304" pitchFamily="18" charset="0"/>
              </a:rPr>
              <a:t>Tiếp tục đổi mới phương thức lãnh đạo của Đảng, bảo đảm sự lãnh đạo toàn diện, thống nhất của Đảng</a:t>
            </a:r>
            <a:endParaRPr lang="vi-VN" sz="3200" kern="0">
              <a:solidFill>
                <a:prstClr val="black"/>
              </a:solidFill>
              <a:latin typeface="Times New Roman" pitchFamily="18" charset="0"/>
              <a:cs typeface="Times New Roman" panose="02020603050405020304" pitchFamily="18" charset="0"/>
            </a:endParaRPr>
          </a:p>
        </p:txBody>
      </p:sp>
      <p:sp>
        <p:nvSpPr>
          <p:cNvPr id="28" name="Freeform 27"/>
          <p:cNvSpPr/>
          <p:nvPr/>
        </p:nvSpPr>
        <p:spPr>
          <a:xfrm>
            <a:off x="228598" y="2348838"/>
            <a:ext cx="11645245" cy="2002613"/>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marL="182563" lvl="0" indent="355600" algn="just" eaLnBrk="0" fontAlgn="base" hangingPunct="0">
              <a:spcAft>
                <a:spcPct val="0"/>
              </a:spcAft>
            </a:pPr>
            <a:r>
              <a:rPr lang="vi-VN" sz="3200">
                <a:latin typeface="Times New Roman" panose="02020603050405020304" pitchFamily="18" charset="0"/>
                <a:cs typeface="Times New Roman" panose="02020603050405020304" pitchFamily="18" charset="0"/>
              </a:rPr>
              <a:t>Tiếp tục cụ thể hóa, thể chế hóa, hoàn thiện, thực hiện tốt cơ chế </a:t>
            </a:r>
            <a:r>
              <a:rPr lang="vi-VN" sz="3200" i="1">
                <a:latin typeface="Times New Roman" panose="02020603050405020304" pitchFamily="18" charset="0"/>
                <a:cs typeface="Times New Roman" panose="02020603050405020304" pitchFamily="18" charset="0"/>
              </a:rPr>
              <a:t>“Đảng lãnh đạo, Nhà nước quản lý, Nhân dân làm chủ” </a:t>
            </a:r>
            <a:r>
              <a:rPr lang="vi-VN" sz="3200">
                <a:latin typeface="Times New Roman" panose="02020603050405020304" pitchFamily="18" charset="0"/>
                <a:cs typeface="Times New Roman" panose="02020603050405020304" pitchFamily="18" charset="0"/>
              </a:rPr>
              <a:t>và phương châm </a:t>
            </a:r>
            <a:r>
              <a:rPr lang="vi-VN" sz="3200" i="1">
                <a:latin typeface="Times New Roman" panose="02020603050405020304" pitchFamily="18" charset="0"/>
                <a:cs typeface="Times New Roman" panose="02020603050405020304" pitchFamily="18" charset="0"/>
              </a:rPr>
              <a:t>“dân biết, dân bàn, dân làm, dân kiểm tra, dân giám sát, dân thụ hưởng”</a:t>
            </a:r>
            <a:r>
              <a:rPr lang="vi-VN" sz="3200">
                <a:latin typeface="Times New Roman" panose="02020603050405020304" pitchFamily="18" charset="0"/>
                <a:cs typeface="Times New Roman" panose="02020603050405020304" pitchFamily="18" charset="0"/>
              </a:rPr>
              <a:t>. </a:t>
            </a:r>
            <a:endParaRPr lang="vi-VN" sz="3200" kern="0">
              <a:solidFill>
                <a:prstClr val="black"/>
              </a:solidFill>
              <a:latin typeface="Times New Roman" pitchFamily="18" charset="0"/>
              <a:cs typeface="Times New Roman" panose="02020603050405020304" pitchFamily="18" charset="0"/>
            </a:endParaRPr>
          </a:p>
        </p:txBody>
      </p:sp>
      <p:sp>
        <p:nvSpPr>
          <p:cNvPr id="5" name="Freeform 4"/>
          <p:cNvSpPr/>
          <p:nvPr/>
        </p:nvSpPr>
        <p:spPr>
          <a:xfrm>
            <a:off x="228597" y="4517715"/>
            <a:ext cx="11645245" cy="2072952"/>
          </a:xfrm>
          <a:custGeom>
            <a:avLst/>
            <a:gdLst>
              <a:gd name="connsiteX0" fmla="*/ 0 w 9278796"/>
              <a:gd name="connsiteY0" fmla="*/ 0 h 677550"/>
              <a:gd name="connsiteX1" fmla="*/ 9278796 w 9278796"/>
              <a:gd name="connsiteY1" fmla="*/ 0 h 677550"/>
              <a:gd name="connsiteX2" fmla="*/ 9278796 w 9278796"/>
              <a:gd name="connsiteY2" fmla="*/ 677550 h 677550"/>
              <a:gd name="connsiteX3" fmla="*/ 0 w 9278796"/>
              <a:gd name="connsiteY3" fmla="*/ 677550 h 677550"/>
              <a:gd name="connsiteX4" fmla="*/ 0 w 9278796"/>
              <a:gd name="connsiteY4" fmla="*/ 0 h 67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8796" h="677550">
                <a:moveTo>
                  <a:pt x="0" y="0"/>
                </a:moveTo>
                <a:lnTo>
                  <a:pt x="9278796" y="0"/>
                </a:lnTo>
                <a:lnTo>
                  <a:pt x="9278796" y="677550"/>
                </a:lnTo>
                <a:lnTo>
                  <a:pt x="0" y="677550"/>
                </a:lnTo>
                <a:lnTo>
                  <a:pt x="0" y="0"/>
                </a:lnTo>
                <a:close/>
              </a:path>
            </a:pathLst>
          </a:custGeom>
          <a:solidFill>
            <a:sysClr val="window" lastClr="FFFFFF"/>
          </a:solidFill>
          <a:ln w="25400" cap="flat" cmpd="sng" algn="ctr">
            <a:solidFill>
              <a:srgbClr val="C0504D"/>
            </a:solidFill>
            <a:prstDash val="solid"/>
          </a:ln>
          <a:effectLst/>
        </p:spPr>
        <p:txBody>
          <a:bodyPr vert="horz" wrap="square" lIns="68580" tIns="34290" rIns="68580" bIns="34290" numCol="1" anchor="ctr" anchorCtr="0" compatLnSpc="1">
            <a:prstTxWarp prst="textNoShape">
              <a:avLst/>
            </a:prstTxWarp>
          </a:bodyPr>
          <a:lstStyle/>
          <a:p>
            <a:pPr marL="182563" lvl="0" indent="355600" algn="just" eaLnBrk="0" fontAlgn="base" hangingPunct="0">
              <a:spcAft>
                <a:spcPct val="0"/>
              </a:spcAft>
            </a:pPr>
            <a:r>
              <a:rPr lang="vi-VN" sz="3200">
                <a:latin typeface="Times New Roman" panose="02020603050405020304" pitchFamily="18" charset="0"/>
                <a:cs typeface="Times New Roman" panose="02020603050405020304" pitchFamily="18" charset="0"/>
              </a:rPr>
              <a:t>Tiếp tục đổi mới tổ chức bộ máy, cơ chế hoạt động, phát huy đầy đủ, hiệu quả vai trò của Mặt trận Tổ quốc Việt Nam, các tổ chức chính trị - xã hội, đoàn thể trong xây dựng và hoàn thiện Nhà nước pháp quyền xã hội chủ nghĩa Việt Nam</a:t>
            </a:r>
            <a:endParaRPr lang="vi-VN" sz="3200" kern="0">
              <a:solidFill>
                <a:prstClr val="black"/>
              </a:solidFill>
              <a:latin typeface="Times New Roman" pitchFamily="18" charset="0"/>
              <a:cs typeface="Times New Roman" panose="02020603050405020304" pitchFamily="18" charset="0"/>
            </a:endParaRPr>
          </a:p>
        </p:txBody>
      </p:sp>
    </p:spTree>
    <p:extLst>
      <p:ext uri="{BB962C8B-B14F-4D97-AF65-F5344CB8AC3E}">
        <p14:creationId xmlns:p14="http://schemas.microsoft.com/office/powerpoint/2010/main" val="479608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500" fill="hold"/>
                                        <p:tgtEl>
                                          <p:spTgt spid="28"/>
                                        </p:tgtEl>
                                        <p:attrNameLst>
                                          <p:attrName>ppt_x</p:attrName>
                                        </p:attrNameLst>
                                      </p:cBhvr>
                                      <p:tavLst>
                                        <p:tav tm="0">
                                          <p:val>
                                            <p:strVal val="#ppt_x"/>
                                          </p:val>
                                        </p:tav>
                                        <p:tav tm="100000">
                                          <p:val>
                                            <p:strVal val="#ppt_x"/>
                                          </p:val>
                                        </p:tav>
                                      </p:tavLst>
                                    </p:anim>
                                    <p:anim calcmode="lin" valueType="num">
                                      <p:cBhvr additive="base">
                                        <p:cTn id="1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16" name="Rounded Rectangle 15"/>
          <p:cNvSpPr/>
          <p:nvPr/>
        </p:nvSpPr>
        <p:spPr>
          <a:xfrm>
            <a:off x="4812223" y="2048272"/>
            <a:ext cx="2567631" cy="923528"/>
          </a:xfrm>
          <a:prstGeom prst="round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100" normalizeH="0" baseline="0" noProof="0" dirty="0">
                <a:ln>
                  <a:noFill/>
                </a:ln>
                <a:solidFill>
                  <a:srgbClr val="B4DCFA">
                    <a:lumMod val="10000"/>
                  </a:srgbClr>
                </a:solidFill>
                <a:effectLst/>
                <a:uLnTx/>
                <a:uFillTx/>
                <a:latin typeface="Times New Roman" panose="02020603050405020304" pitchFamily="18" charset="0"/>
                <a:ea typeface="+mn-ea"/>
                <a:cs typeface="Times New Roman" panose="02020603050405020304" pitchFamily="18" charset="0"/>
              </a:rPr>
              <a:t>PHẦN I</a:t>
            </a:r>
          </a:p>
        </p:txBody>
      </p:sp>
      <p:sp>
        <p:nvSpPr>
          <p:cNvPr id="18" name="Rounded Rectangle 17"/>
          <p:cNvSpPr/>
          <p:nvPr/>
        </p:nvSpPr>
        <p:spPr>
          <a:xfrm>
            <a:off x="0" y="2838450"/>
            <a:ext cx="12192000" cy="1885950"/>
          </a:xfrm>
          <a:prstGeom prst="roundRect">
            <a:avLst/>
          </a:prstGeom>
          <a:noFill/>
          <a:ln>
            <a:noFill/>
          </a:ln>
        </p:spPr>
        <p:style>
          <a:lnRef idx="2">
            <a:schemeClr val="accent2"/>
          </a:lnRef>
          <a:fillRef idx="1">
            <a:schemeClr val="lt1"/>
          </a:fillRef>
          <a:effectRef idx="0">
            <a:schemeClr val="accent2"/>
          </a:effectRef>
          <a:fontRef idx="minor">
            <a:schemeClr val="dk1"/>
          </a:fontRef>
        </p:style>
        <p:txBody>
          <a:bodyPr rtlCol="0" anchor="ctr"/>
          <a:lstStyle/>
          <a:p>
            <a:pPr marL="174625" lvl="0" algn="ctr">
              <a:defRPr/>
            </a:pPr>
            <a:r>
              <a:rPr kumimoji="0" lang="en-US" sz="2800" b="1" i="0" u="none" strike="noStrike" kern="1200" cap="none" spc="-50" normalizeH="0" baseline="0" noProof="0">
                <a:ln>
                  <a:noFill/>
                </a:ln>
                <a:solidFill>
                  <a:prstClr val="black"/>
                </a:solidFill>
                <a:effectLst/>
                <a:uLnTx/>
                <a:uFillTx/>
                <a:latin typeface="Times New Roman" panose="02020603050405020304" pitchFamily="18" charset="0"/>
                <a:cs typeface="Times New Roman" panose="02020603050405020304" pitchFamily="18" charset="0"/>
              </a:rPr>
              <a:t>THỰC</a:t>
            </a:r>
            <a:r>
              <a:rPr kumimoji="0" lang="en-US" sz="2800" b="1" i="0" u="none" strike="noStrike" kern="1200" cap="none" spc="-50" normalizeH="0" noProof="0">
                <a:ln>
                  <a:noFill/>
                </a:ln>
                <a:solidFill>
                  <a:prstClr val="black"/>
                </a:solidFill>
                <a:effectLst/>
                <a:uLnTx/>
                <a:uFillTx/>
                <a:latin typeface="Times New Roman" panose="02020603050405020304" pitchFamily="18" charset="0"/>
                <a:cs typeface="Times New Roman" panose="02020603050405020304" pitchFamily="18" charset="0"/>
              </a:rPr>
              <a:t> TRẠNG XÂY DỰNG VÀ HOÀN THIỆN NHÀ NƯỚC </a:t>
            </a:r>
          </a:p>
          <a:p>
            <a:pPr marL="174625" lvl="0" algn="ctr">
              <a:defRPr/>
            </a:pPr>
            <a:r>
              <a:rPr kumimoji="0" lang="en-US" sz="2800" b="1" i="0" u="none" strike="noStrike" kern="1200" cap="none" spc="-50" normalizeH="0" noProof="0">
                <a:ln>
                  <a:noFill/>
                </a:ln>
                <a:solidFill>
                  <a:prstClr val="black"/>
                </a:solidFill>
                <a:effectLst/>
                <a:uLnTx/>
                <a:uFillTx/>
                <a:latin typeface="Times New Roman" panose="02020603050405020304" pitchFamily="18" charset="0"/>
                <a:cs typeface="Times New Roman" panose="02020603050405020304" pitchFamily="18" charset="0"/>
              </a:rPr>
              <a:t>PHÁP QUYỀN XÃ HỘI CHỦ NGHĨA VIỆT NAM</a:t>
            </a:r>
            <a:endParaRPr kumimoji="0" lang="en-US" sz="2800" b="1" i="0" u="none" strike="noStrike" kern="1200" cap="none" spc="-5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6494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31000"/>
            <a:lum/>
          </a:blip>
          <a:srcRect/>
          <a:stretch>
            <a:fillRect t="-3000" b="-3000"/>
          </a:stretch>
        </a:blip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xmlns="" id="{28A031C4-A20F-4BA4-BD02-E5949B6E98E0}"/>
              </a:ext>
            </a:extLst>
          </p:cNvPr>
          <p:cNvSpPr txBox="1">
            <a:spLocks/>
          </p:cNvSpPr>
          <p:nvPr/>
        </p:nvSpPr>
        <p:spPr>
          <a:xfrm>
            <a:off x="0" y="2570417"/>
            <a:ext cx="12192000" cy="1505652"/>
          </a:xfrm>
          <a:prstGeom prst="rect">
            <a:avLst/>
          </a:prstGeom>
          <a:effectLst/>
        </p:spPr>
        <p:txBody>
          <a:bodyPr vert="horz" lIns="91440" tIns="45720" rIns="91440" bIns="45720" rtlCol="0" anchor="ctr"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lvl="0" indent="0" algn="ctr">
              <a:buClr>
                <a:srgbClr val="F14124">
                  <a:lumMod val="75000"/>
                </a:srgbClr>
              </a:buClr>
              <a:buNone/>
              <a:defRPr/>
            </a:pPr>
            <a:r>
              <a:rPr lang="vi-VN" sz="4800">
                <a:solidFill>
                  <a:srgbClr val="990000"/>
                </a:solidFill>
                <a:effectLst/>
                <a:latin typeface="Times New Roman" panose="02020603050405020304" pitchFamily="18" charset="0"/>
                <a:cs typeface="Times New Roman" panose="02020603050405020304" pitchFamily="18" charset="0"/>
              </a:rPr>
              <a:t>CẢM ƠN CÁC ĐỒNG CHÍ!</a:t>
            </a:r>
          </a:p>
        </p:txBody>
      </p:sp>
    </p:spTree>
    <p:extLst>
      <p:ext uri="{BB962C8B-B14F-4D97-AF65-F5344CB8AC3E}">
        <p14:creationId xmlns:p14="http://schemas.microsoft.com/office/powerpoint/2010/main" val="2556447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xmlns="" id="{FFB164B9-92FC-9B77-5436-AEEF1AE2BA96}"/>
              </a:ext>
            </a:extLst>
          </p:cNvPr>
          <p:cNvSpPr txBox="1"/>
          <p:nvPr/>
        </p:nvSpPr>
        <p:spPr>
          <a:xfrm>
            <a:off x="1514181" y="166407"/>
            <a:ext cx="10437091" cy="523220"/>
          </a:xfrm>
          <a:prstGeom prst="rect">
            <a:avLst/>
          </a:prstGeom>
          <a:noFill/>
        </p:spPr>
        <p:txBody>
          <a:bodyPr wrap="square">
            <a:spAutoFit/>
          </a:bodyPr>
          <a:lstStyle/>
          <a:p>
            <a:pPr algn="ctr"/>
            <a:r>
              <a:rPr lang="en-US" sz="2800" b="1">
                <a:solidFill>
                  <a:schemeClr val="bg1"/>
                </a:solidFill>
                <a:latin typeface="Calibri" panose="020F0502020204030204" pitchFamily="34" charset="0"/>
                <a:cs typeface="Calibri" panose="020F0502020204030204" pitchFamily="34" charset="0"/>
              </a:rPr>
              <a:t>1.Kết quả đạt được</a:t>
            </a:r>
            <a:endParaRPr lang="en-US" sz="2800" b="1" dirty="0">
              <a:solidFill>
                <a:schemeClr val="bg1"/>
              </a:solidFill>
              <a:latin typeface="Calibri" panose="020F0502020204030204" pitchFamily="34" charset="0"/>
              <a:cs typeface="Calibri" panose="020F0502020204030204" pitchFamily="34" charset="0"/>
            </a:endParaRPr>
          </a:p>
        </p:txBody>
      </p:sp>
      <p:sp>
        <p:nvSpPr>
          <p:cNvPr id="9" name="Rounded Rectangle 33">
            <a:extLst>
              <a:ext uri="{FF2B5EF4-FFF2-40B4-BE49-F238E27FC236}">
                <a16:creationId xmlns:a16="http://schemas.microsoft.com/office/drawing/2014/main" xmlns="" id="{454B3D06-02A2-AA75-B54A-B752A6A08F7D}"/>
              </a:ext>
            </a:extLst>
          </p:cNvPr>
          <p:cNvSpPr/>
          <p:nvPr/>
        </p:nvSpPr>
        <p:spPr>
          <a:xfrm>
            <a:off x="165061" y="1085850"/>
            <a:ext cx="1730414" cy="5684100"/>
          </a:xfrm>
          <a:prstGeom prst="roundRect">
            <a:avLst/>
          </a:prstGeom>
          <a:solidFill>
            <a:srgbClr val="00336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a:solidFill>
                  <a:schemeClr val="bg1"/>
                </a:solidFill>
                <a:effectLst/>
                <a:latin typeface="Times New Roman" panose="02020603050405020304" pitchFamily="18" charset="0"/>
                <a:ea typeface="Calibri" panose="020F0502020204030204" pitchFamily="34" charset="0"/>
              </a:rPr>
              <a:t>Những kết quả đạt được</a:t>
            </a:r>
            <a:endParaRPr lang="vi-VN" sz="3200" b="1">
              <a:solidFill>
                <a:schemeClr val="bg1"/>
              </a:solidFill>
              <a:effectLst/>
              <a:latin typeface="Times New Roman" panose="02020603050405020304" pitchFamily="18" charset="0"/>
              <a:ea typeface="Calibri" panose="020F0502020204030204" pitchFamily="34" charset="0"/>
            </a:endParaRPr>
          </a:p>
        </p:txBody>
      </p:sp>
      <p:grpSp>
        <p:nvGrpSpPr>
          <p:cNvPr id="30" name="Group 29">
            <a:extLst>
              <a:ext uri="{FF2B5EF4-FFF2-40B4-BE49-F238E27FC236}">
                <a16:creationId xmlns:a16="http://schemas.microsoft.com/office/drawing/2014/main" xmlns="" id="{2D8E66B5-E6C5-3BE1-AAE9-3C7E18CA97AA}"/>
              </a:ext>
            </a:extLst>
          </p:cNvPr>
          <p:cNvGrpSpPr/>
          <p:nvPr/>
        </p:nvGrpSpPr>
        <p:grpSpPr>
          <a:xfrm>
            <a:off x="2004749" y="1054863"/>
            <a:ext cx="9946520" cy="880189"/>
            <a:chOff x="2586249" y="1171627"/>
            <a:chExt cx="9946520" cy="880189"/>
          </a:xfrm>
        </p:grpSpPr>
        <p:sp>
          <p:nvSpPr>
            <p:cNvPr id="10" name="AutoShape 20">
              <a:extLst>
                <a:ext uri="{FF2B5EF4-FFF2-40B4-BE49-F238E27FC236}">
                  <a16:creationId xmlns:a16="http://schemas.microsoft.com/office/drawing/2014/main" xmlns="" id="{393A09B2-03ED-E25D-F75F-B31053613985}"/>
                </a:ext>
              </a:extLst>
            </p:cNvPr>
            <p:cNvSpPr>
              <a:spLocks noChangeArrowheads="1"/>
            </p:cNvSpPr>
            <p:nvPr/>
          </p:nvSpPr>
          <p:spPr bwMode="gray">
            <a:xfrm>
              <a:off x="3390182" y="1171627"/>
              <a:ext cx="9142587" cy="880189"/>
            </a:xfrm>
            <a:prstGeom prst="roundRect">
              <a:avLst/>
            </a:prstGeom>
            <a:ln>
              <a:headEnd/>
              <a:tailEnd/>
            </a:ln>
          </p:spPr>
          <p:style>
            <a:lnRef idx="2">
              <a:schemeClr val="accent2"/>
            </a:lnRef>
            <a:fillRef idx="1">
              <a:schemeClr val="lt1"/>
            </a:fillRef>
            <a:effectRef idx="0">
              <a:schemeClr val="accent2"/>
            </a:effectRef>
            <a:fontRef idx="minor">
              <a:schemeClr val="dk1"/>
            </a:fontRef>
          </p:style>
          <p:txBody>
            <a:bodyPr wrap="square" anchor="ctr"/>
            <a:lstStyle/>
            <a:p>
              <a:pPr algn="just"/>
              <a:r>
                <a:rPr lang="vi-VN" sz="2800">
                  <a:latin typeface="Times New Roman" panose="02020603050405020304" pitchFamily="18" charset="0"/>
                  <a:cs typeface="Times New Roman" panose="02020603050405020304" pitchFamily="18" charset="0"/>
                </a:rPr>
                <a:t>Nhận thức, lý luận về Nhà nước pháp quyền xã hội chủ nghĩa Việt Nam ngày càng thống nhất, đầy đủ và sâu sắc hơn</a:t>
              </a:r>
            </a:p>
          </p:txBody>
        </p:sp>
        <p:sp>
          <p:nvSpPr>
            <p:cNvPr id="11" name="Oval 10">
              <a:extLst>
                <a:ext uri="{FF2B5EF4-FFF2-40B4-BE49-F238E27FC236}">
                  <a16:creationId xmlns:a16="http://schemas.microsoft.com/office/drawing/2014/main" xmlns="" id="{60B8F03D-04A8-23B1-F6A7-10063108EC4F}"/>
                </a:ext>
              </a:extLst>
            </p:cNvPr>
            <p:cNvSpPr>
              <a:spLocks noChangeArrowheads="1"/>
            </p:cNvSpPr>
            <p:nvPr/>
          </p:nvSpPr>
          <p:spPr bwMode="gray">
            <a:xfrm>
              <a:off x="2586249" y="1217386"/>
              <a:ext cx="788670" cy="788670"/>
            </a:xfrm>
            <a:prstGeom prst="ellipse">
              <a:avLst/>
            </a:prstGeom>
            <a:solidFill>
              <a:schemeClr val="bg2">
                <a:lumMod val="10000"/>
              </a:schemeClr>
            </a:soli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3">
              <a:schemeClr val="accent6"/>
            </a:fillRef>
            <a:effectRef idx="2">
              <a:schemeClr val="accent6"/>
            </a:effectRef>
            <a:fontRef idx="minor">
              <a:schemeClr val="lt1"/>
            </a:fontRef>
          </p:style>
          <p:txBody>
            <a:bodyPr wrap="none" anchor="ctr"/>
            <a:lstStyle/>
            <a:p>
              <a:pPr algn="ctr" eaLnBrk="1" fontAlgn="auto" hangingPunct="1">
                <a:spcBef>
                  <a:spcPts val="0"/>
                </a:spcBef>
                <a:spcAft>
                  <a:spcPts val="0"/>
                </a:spcAft>
                <a:defRPr/>
              </a:pPr>
              <a:r>
                <a:rPr lang="en-US" sz="3200" b="1" kern="0">
                  <a:solidFill>
                    <a:prstClr val="white"/>
                  </a:solidFill>
                  <a:latin typeface="Times New Roman" panose="02020603050405020304" pitchFamily="18" charset="0"/>
                  <a:cs typeface="Times New Roman" panose="02020603050405020304" pitchFamily="18" charset="0"/>
                </a:rPr>
                <a:t>1</a:t>
              </a:r>
            </a:p>
          </p:txBody>
        </p:sp>
      </p:grpSp>
      <p:sp>
        <p:nvSpPr>
          <p:cNvPr id="12" name="AutoShape 20">
            <a:extLst>
              <a:ext uri="{FF2B5EF4-FFF2-40B4-BE49-F238E27FC236}">
                <a16:creationId xmlns:a16="http://schemas.microsoft.com/office/drawing/2014/main" xmlns="" id="{2DE50138-470E-FFFE-B21A-4E5E549A691A}"/>
              </a:ext>
            </a:extLst>
          </p:cNvPr>
          <p:cNvSpPr>
            <a:spLocks noChangeArrowheads="1"/>
          </p:cNvSpPr>
          <p:nvPr/>
        </p:nvSpPr>
        <p:spPr bwMode="gray">
          <a:xfrm>
            <a:off x="2808682" y="2052460"/>
            <a:ext cx="9127323" cy="1065721"/>
          </a:xfrm>
          <a:prstGeom prst="roundRect">
            <a:avLst/>
          </a:prstGeom>
          <a:ln>
            <a:headEnd/>
            <a:tailEnd/>
          </a:ln>
        </p:spPr>
        <p:style>
          <a:lnRef idx="2">
            <a:schemeClr val="accent2"/>
          </a:lnRef>
          <a:fillRef idx="1">
            <a:schemeClr val="lt1"/>
          </a:fillRef>
          <a:effectRef idx="0">
            <a:schemeClr val="accent2"/>
          </a:effectRef>
          <a:fontRef idx="minor">
            <a:schemeClr val="dk1"/>
          </a:fontRef>
        </p:style>
        <p:txBody>
          <a:bodyPr wrap="square" anchor="ctr"/>
          <a:lstStyle/>
          <a:p>
            <a:pPr algn="just"/>
            <a:r>
              <a:rPr lang="vi-VN" sz="2600">
                <a:latin typeface="Times New Roman" panose="02020603050405020304" pitchFamily="18" charset="0"/>
                <a:cs typeface="Times New Roman" panose="02020603050405020304" pitchFamily="18" charset="0"/>
              </a:rPr>
              <a:t>Cơ chế phân công, phối hợp và kiểm soát giữa các cơ quan nhà nước trong thực hiện các quyền lập pháp, hành pháp, tư pháp ngày càng rõ hơn </a:t>
            </a:r>
          </a:p>
        </p:txBody>
      </p:sp>
      <p:sp>
        <p:nvSpPr>
          <p:cNvPr id="13" name="Oval 12">
            <a:extLst>
              <a:ext uri="{FF2B5EF4-FFF2-40B4-BE49-F238E27FC236}">
                <a16:creationId xmlns:a16="http://schemas.microsoft.com/office/drawing/2014/main" xmlns="" id="{AA3DE898-BEE8-7E3F-4ED7-12EB88A30012}"/>
              </a:ext>
            </a:extLst>
          </p:cNvPr>
          <p:cNvSpPr>
            <a:spLocks noChangeArrowheads="1"/>
          </p:cNvSpPr>
          <p:nvPr/>
        </p:nvSpPr>
        <p:spPr bwMode="gray">
          <a:xfrm>
            <a:off x="2004749" y="2270417"/>
            <a:ext cx="833466" cy="788670"/>
          </a:xfrm>
          <a:prstGeom prst="ellipse">
            <a:avLst/>
          </a:prstGeom>
          <a:solidFill>
            <a:schemeClr val="bg2">
              <a:lumMod val="10000"/>
            </a:schemeClr>
          </a:soli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3">
            <a:schemeClr val="accent6"/>
          </a:fillRef>
          <a:effectRef idx="2">
            <a:schemeClr val="accent6"/>
          </a:effectRef>
          <a:fontRef idx="minor">
            <a:schemeClr val="lt1"/>
          </a:fontRef>
        </p:style>
        <p:txBody>
          <a:bodyPr wrap="none" anchor="ctr"/>
          <a:lstStyle/>
          <a:p>
            <a:pPr algn="ctr" eaLnBrk="1" fontAlgn="auto" hangingPunct="1">
              <a:spcBef>
                <a:spcPts val="0"/>
              </a:spcBef>
              <a:spcAft>
                <a:spcPts val="0"/>
              </a:spcAft>
              <a:defRPr/>
            </a:pPr>
            <a:r>
              <a:rPr lang="en-US" sz="3000" b="1" kern="0">
                <a:solidFill>
                  <a:prstClr val="white"/>
                </a:solidFill>
                <a:latin typeface="Times New Roman" panose="02020603050405020304" pitchFamily="18" charset="0"/>
                <a:cs typeface="Times New Roman" panose="02020603050405020304" pitchFamily="18" charset="0"/>
              </a:rPr>
              <a:t>2</a:t>
            </a:r>
          </a:p>
        </p:txBody>
      </p:sp>
      <p:sp>
        <p:nvSpPr>
          <p:cNvPr id="14" name="AutoShape 20">
            <a:extLst>
              <a:ext uri="{FF2B5EF4-FFF2-40B4-BE49-F238E27FC236}">
                <a16:creationId xmlns:a16="http://schemas.microsoft.com/office/drawing/2014/main" xmlns="" id="{24577218-4889-EF69-6DB0-5D8CA96F0075}"/>
              </a:ext>
            </a:extLst>
          </p:cNvPr>
          <p:cNvSpPr>
            <a:spLocks noChangeArrowheads="1"/>
          </p:cNvSpPr>
          <p:nvPr/>
        </p:nvSpPr>
        <p:spPr bwMode="gray">
          <a:xfrm>
            <a:off x="2793419" y="3279557"/>
            <a:ext cx="9142586" cy="1211576"/>
          </a:xfrm>
          <a:prstGeom prst="roundRect">
            <a:avLst/>
          </a:prstGeom>
          <a:ln>
            <a:headEnd/>
            <a:tailEnd/>
          </a:ln>
        </p:spPr>
        <p:style>
          <a:lnRef idx="2">
            <a:schemeClr val="accent2"/>
          </a:lnRef>
          <a:fillRef idx="1">
            <a:schemeClr val="lt1"/>
          </a:fillRef>
          <a:effectRef idx="0">
            <a:schemeClr val="accent2"/>
          </a:effectRef>
          <a:fontRef idx="minor">
            <a:schemeClr val="dk1"/>
          </a:fontRef>
        </p:style>
        <p:txBody>
          <a:bodyPr wrap="square" anchor="ctr"/>
          <a:lstStyle/>
          <a:p>
            <a:pPr lvl="0" algn="just"/>
            <a:r>
              <a:rPr lang="vi-VN" sz="2400">
                <a:latin typeface="Times New Roman" panose="02020603050405020304" pitchFamily="18" charset="0"/>
                <a:cs typeface="Times New Roman" panose="02020603050405020304" pitchFamily="18" charset="0"/>
              </a:rPr>
              <a:t>Quyền con người, quyền công dân theo Hiến định tiếp tục được cụ thể hóa bằng pháp luật và thực hiện tốt hơn trên thực tế; dân chủ trực tiếp và dân chủ đại diện được tăng cường.</a:t>
            </a:r>
            <a:endParaRPr lang="en-US" sz="2400">
              <a:latin typeface="Times New Roman" panose="02020603050405020304" pitchFamily="18" charset="0"/>
              <a:cs typeface="Times New Roman" panose="02020603050405020304" pitchFamily="18" charset="0"/>
            </a:endParaRPr>
          </a:p>
        </p:txBody>
      </p:sp>
      <p:sp>
        <p:nvSpPr>
          <p:cNvPr id="15" name="Oval 14">
            <a:extLst>
              <a:ext uri="{FF2B5EF4-FFF2-40B4-BE49-F238E27FC236}">
                <a16:creationId xmlns:a16="http://schemas.microsoft.com/office/drawing/2014/main" xmlns="" id="{8ABA892D-690B-85BE-18C1-2A0F9D528284}"/>
              </a:ext>
            </a:extLst>
          </p:cNvPr>
          <p:cNvSpPr>
            <a:spLocks noChangeArrowheads="1"/>
          </p:cNvSpPr>
          <p:nvPr/>
        </p:nvSpPr>
        <p:spPr bwMode="gray">
          <a:xfrm>
            <a:off x="1989486" y="3454864"/>
            <a:ext cx="834860" cy="788670"/>
          </a:xfrm>
          <a:prstGeom prst="ellipse">
            <a:avLst/>
          </a:prstGeom>
          <a:solidFill>
            <a:schemeClr val="bg2">
              <a:lumMod val="10000"/>
            </a:schemeClr>
          </a:soli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3">
            <a:schemeClr val="accent6"/>
          </a:fillRef>
          <a:effectRef idx="2">
            <a:schemeClr val="accent6"/>
          </a:effectRef>
          <a:fontRef idx="minor">
            <a:schemeClr val="lt1"/>
          </a:fontRef>
        </p:style>
        <p:txBody>
          <a:bodyPr wrap="none" anchor="ctr"/>
          <a:lstStyle/>
          <a:p>
            <a:pPr algn="ctr" eaLnBrk="1" fontAlgn="auto" hangingPunct="1">
              <a:spcBef>
                <a:spcPts val="0"/>
              </a:spcBef>
              <a:spcAft>
                <a:spcPts val="0"/>
              </a:spcAft>
              <a:defRPr/>
            </a:pPr>
            <a:r>
              <a:rPr lang="en-US" sz="3000" b="1" kern="0">
                <a:solidFill>
                  <a:prstClr val="white"/>
                </a:solidFill>
                <a:latin typeface="Times New Roman" panose="02020603050405020304" pitchFamily="18" charset="0"/>
                <a:cs typeface="Times New Roman" panose="02020603050405020304" pitchFamily="18" charset="0"/>
              </a:rPr>
              <a:t>3</a:t>
            </a:r>
          </a:p>
        </p:txBody>
      </p:sp>
      <p:sp>
        <p:nvSpPr>
          <p:cNvPr id="18" name="AutoShape 20">
            <a:extLst>
              <a:ext uri="{FF2B5EF4-FFF2-40B4-BE49-F238E27FC236}">
                <a16:creationId xmlns:a16="http://schemas.microsoft.com/office/drawing/2014/main" xmlns="" id="{6ADC449E-4AD3-3CB5-1D36-661BFAD7D930}"/>
              </a:ext>
            </a:extLst>
          </p:cNvPr>
          <p:cNvSpPr>
            <a:spLocks noChangeArrowheads="1"/>
          </p:cNvSpPr>
          <p:nvPr/>
        </p:nvSpPr>
        <p:spPr bwMode="gray">
          <a:xfrm>
            <a:off x="2808682" y="4613979"/>
            <a:ext cx="9127323" cy="909199"/>
          </a:xfrm>
          <a:prstGeom prst="roundRect">
            <a:avLst/>
          </a:prstGeom>
          <a:ln>
            <a:headEnd/>
            <a:tailEnd/>
          </a:ln>
        </p:spPr>
        <p:style>
          <a:lnRef idx="2">
            <a:schemeClr val="accent2"/>
          </a:lnRef>
          <a:fillRef idx="1">
            <a:schemeClr val="lt1"/>
          </a:fillRef>
          <a:effectRef idx="0">
            <a:schemeClr val="accent2"/>
          </a:effectRef>
          <a:fontRef idx="minor">
            <a:schemeClr val="dk1"/>
          </a:fontRef>
        </p:style>
        <p:txBody>
          <a:bodyPr wrap="square" anchor="ctr"/>
          <a:lstStyle/>
          <a:p>
            <a:pPr algn="just">
              <a:spcBef>
                <a:spcPts val="600"/>
              </a:spcBef>
              <a:spcAft>
                <a:spcPts val="600"/>
              </a:spcAft>
            </a:pPr>
            <a:r>
              <a:rPr lang="vi-VN" sz="2800">
                <a:latin typeface="Times New Roman" panose="02020603050405020304" pitchFamily="18" charset="0"/>
                <a:cs typeface="Times New Roman" panose="02020603050405020304" pitchFamily="18" charset="0"/>
              </a:rPr>
              <a:t>Hoạt động của Mặt trận Tổ quốc Việt Nam và các tổ chức chính trị - xã hội từng bước được đổi mới.</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9" name="Oval 18">
            <a:extLst>
              <a:ext uri="{FF2B5EF4-FFF2-40B4-BE49-F238E27FC236}">
                <a16:creationId xmlns:a16="http://schemas.microsoft.com/office/drawing/2014/main" xmlns="" id="{ED321026-DFFE-C884-5BD6-01CFA4D57D44}"/>
              </a:ext>
            </a:extLst>
          </p:cNvPr>
          <p:cNvSpPr>
            <a:spLocks noChangeArrowheads="1"/>
          </p:cNvSpPr>
          <p:nvPr/>
        </p:nvSpPr>
        <p:spPr bwMode="gray">
          <a:xfrm>
            <a:off x="2004749" y="4699923"/>
            <a:ext cx="833466" cy="788670"/>
          </a:xfrm>
          <a:prstGeom prst="ellipse">
            <a:avLst/>
          </a:prstGeom>
          <a:solidFill>
            <a:schemeClr val="bg2">
              <a:lumMod val="10000"/>
            </a:schemeClr>
          </a:soli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3">
            <a:schemeClr val="accent6"/>
          </a:fillRef>
          <a:effectRef idx="2">
            <a:schemeClr val="accent6"/>
          </a:effectRef>
          <a:fontRef idx="minor">
            <a:schemeClr val="lt1"/>
          </a:fontRef>
        </p:style>
        <p:txBody>
          <a:bodyPr wrap="none" anchor="ctr"/>
          <a:lstStyle/>
          <a:p>
            <a:pPr algn="ctr" eaLnBrk="1" fontAlgn="auto" hangingPunct="1">
              <a:spcBef>
                <a:spcPts val="0"/>
              </a:spcBef>
              <a:spcAft>
                <a:spcPts val="0"/>
              </a:spcAft>
              <a:defRPr/>
            </a:pPr>
            <a:r>
              <a:rPr lang="en-US" sz="3000" b="1" kern="0">
                <a:solidFill>
                  <a:prstClr val="white"/>
                </a:solidFill>
                <a:latin typeface="Times New Roman" panose="02020603050405020304" pitchFamily="18" charset="0"/>
                <a:cs typeface="Times New Roman" panose="02020603050405020304" pitchFamily="18" charset="0"/>
              </a:rPr>
              <a:t>4</a:t>
            </a:r>
          </a:p>
        </p:txBody>
      </p:sp>
      <p:grpSp>
        <p:nvGrpSpPr>
          <p:cNvPr id="29" name="Group 28">
            <a:extLst>
              <a:ext uri="{FF2B5EF4-FFF2-40B4-BE49-F238E27FC236}">
                <a16:creationId xmlns:a16="http://schemas.microsoft.com/office/drawing/2014/main" xmlns="" id="{00CF529A-845E-408C-4FF6-D0E23A5971BB}"/>
              </a:ext>
            </a:extLst>
          </p:cNvPr>
          <p:cNvGrpSpPr/>
          <p:nvPr/>
        </p:nvGrpSpPr>
        <p:grpSpPr>
          <a:xfrm>
            <a:off x="2006656" y="5634819"/>
            <a:ext cx="9914086" cy="1056774"/>
            <a:chOff x="2602570" y="1840193"/>
            <a:chExt cx="9424369" cy="1056774"/>
          </a:xfrm>
        </p:grpSpPr>
        <p:sp>
          <p:nvSpPr>
            <p:cNvPr id="27" name="AutoShape 20">
              <a:extLst>
                <a:ext uri="{FF2B5EF4-FFF2-40B4-BE49-F238E27FC236}">
                  <a16:creationId xmlns:a16="http://schemas.microsoft.com/office/drawing/2014/main" xmlns="" id="{5FA52F5B-0060-68D5-B5B8-0AAD7BC9B4B1}"/>
                </a:ext>
              </a:extLst>
            </p:cNvPr>
            <p:cNvSpPr>
              <a:spLocks noChangeArrowheads="1"/>
            </p:cNvSpPr>
            <p:nvPr/>
          </p:nvSpPr>
          <p:spPr bwMode="gray">
            <a:xfrm>
              <a:off x="3390182" y="1840193"/>
              <a:ext cx="8636757" cy="1056774"/>
            </a:xfrm>
            <a:prstGeom prst="roundRect">
              <a:avLst/>
            </a:prstGeom>
            <a:ln>
              <a:headEnd/>
              <a:tailEnd/>
            </a:ln>
          </p:spPr>
          <p:style>
            <a:lnRef idx="2">
              <a:schemeClr val="accent2"/>
            </a:lnRef>
            <a:fillRef idx="1">
              <a:schemeClr val="lt1"/>
            </a:fillRef>
            <a:effectRef idx="0">
              <a:schemeClr val="accent2"/>
            </a:effectRef>
            <a:fontRef idx="minor">
              <a:schemeClr val="dk1"/>
            </a:fontRef>
          </p:style>
          <p:txBody>
            <a:bodyPr wrap="square" anchor="ctr"/>
            <a:lstStyle/>
            <a:p>
              <a:pPr lvl="0" algn="just"/>
              <a:r>
                <a:rPr lang="vi-VN" sz="2400">
                  <a:latin typeface="Times New Roman" panose="02020603050405020304" pitchFamily="18" charset="0"/>
                  <a:cs typeface="Times New Roman" panose="02020603050405020304" pitchFamily="18" charset="0"/>
                </a:rPr>
                <a:t>Mô hình Nhà nước pháp quyền xã hội chủ nghĩa Việt Nam không ngừng được hoàn thiện, vận hành</a:t>
              </a:r>
              <a:r>
                <a:rPr lang="en-US" sz="2400">
                  <a:latin typeface="Times New Roman" panose="02020603050405020304" pitchFamily="18" charset="0"/>
                  <a:cs typeface="Times New Roman" panose="02020603050405020304" pitchFamily="18" charset="0"/>
                </a:rPr>
                <a:t> </a:t>
              </a:r>
              <a:r>
                <a:rPr lang="vi-VN" sz="2400">
                  <a:latin typeface="Times New Roman" panose="02020603050405020304" pitchFamily="18" charset="0"/>
                  <a:cs typeface="Times New Roman" panose="02020603050405020304" pitchFamily="18" charset="0"/>
                </a:rPr>
                <a:t>theo cơ chế “Đảng lãnh đạo, Nhà nước quản lý, Nhân dân làm chủ”</a:t>
              </a:r>
            </a:p>
          </p:txBody>
        </p:sp>
        <p:sp>
          <p:nvSpPr>
            <p:cNvPr id="28" name="Oval 27">
              <a:extLst>
                <a:ext uri="{FF2B5EF4-FFF2-40B4-BE49-F238E27FC236}">
                  <a16:creationId xmlns:a16="http://schemas.microsoft.com/office/drawing/2014/main" xmlns="" id="{98CEE643-5F22-59B6-37ED-69A4380632E3}"/>
                </a:ext>
              </a:extLst>
            </p:cNvPr>
            <p:cNvSpPr>
              <a:spLocks noChangeArrowheads="1"/>
            </p:cNvSpPr>
            <p:nvPr/>
          </p:nvSpPr>
          <p:spPr bwMode="gray">
            <a:xfrm>
              <a:off x="2602570" y="1974245"/>
              <a:ext cx="788670" cy="788670"/>
            </a:xfrm>
            <a:prstGeom prst="ellipse">
              <a:avLst/>
            </a:prstGeom>
            <a:solidFill>
              <a:schemeClr val="bg2">
                <a:lumMod val="10000"/>
              </a:schemeClr>
            </a:soli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3">
              <a:schemeClr val="accent6"/>
            </a:fillRef>
            <a:effectRef idx="2">
              <a:schemeClr val="accent6"/>
            </a:effectRef>
            <a:fontRef idx="minor">
              <a:schemeClr val="lt1"/>
            </a:fontRef>
          </p:style>
          <p:txBody>
            <a:bodyPr wrap="none" anchor="ctr"/>
            <a:lstStyle/>
            <a:p>
              <a:pPr algn="ctr" eaLnBrk="1" fontAlgn="auto" hangingPunct="1">
                <a:spcBef>
                  <a:spcPts val="0"/>
                </a:spcBef>
                <a:spcAft>
                  <a:spcPts val="0"/>
                </a:spcAft>
                <a:defRPr/>
              </a:pPr>
              <a:r>
                <a:rPr lang="en-US" sz="3200" b="1" kern="0">
                  <a:solidFill>
                    <a:prstClr val="white"/>
                  </a:solidFill>
                  <a:latin typeface="Times New Roman" panose="02020603050405020304" pitchFamily="18" charset="0"/>
                  <a:cs typeface="Times New Roman" panose="02020603050405020304" pitchFamily="18" charset="0"/>
                </a:rPr>
                <a:t>5</a:t>
              </a:r>
            </a:p>
          </p:txBody>
        </p:sp>
      </p:grpSp>
    </p:spTree>
    <p:extLst>
      <p:ext uri="{BB962C8B-B14F-4D97-AF65-F5344CB8AC3E}">
        <p14:creationId xmlns:p14="http://schemas.microsoft.com/office/powerpoint/2010/main" val="3423670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ppt_x"/>
                                          </p:val>
                                        </p:tav>
                                        <p:tav tm="100000">
                                          <p:val>
                                            <p:strVal val="#ppt_x"/>
                                          </p:val>
                                        </p:tav>
                                      </p:tavLst>
                                    </p:anim>
                                    <p:anim calcmode="lin" valueType="num">
                                      <p:cBhvr additive="base">
                                        <p:cTn id="24" dur="500" fill="hold"/>
                                        <p:tgtEl>
                                          <p:spTgt spid="1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additive="base">
                                        <p:cTn id="33" dur="500" fill="hold"/>
                                        <p:tgtEl>
                                          <p:spTgt spid="19"/>
                                        </p:tgtEl>
                                        <p:attrNameLst>
                                          <p:attrName>ppt_x</p:attrName>
                                        </p:attrNameLst>
                                      </p:cBhvr>
                                      <p:tavLst>
                                        <p:tav tm="0">
                                          <p:val>
                                            <p:strVal val="#ppt_x"/>
                                          </p:val>
                                        </p:tav>
                                        <p:tav tm="100000">
                                          <p:val>
                                            <p:strVal val="#ppt_x"/>
                                          </p:val>
                                        </p:tav>
                                      </p:tavLst>
                                    </p:anim>
                                    <p:anim calcmode="lin" valueType="num">
                                      <p:cBhvr additive="base">
                                        <p:cTn id="34" dur="500" fill="hold"/>
                                        <p:tgtEl>
                                          <p:spTgt spid="19"/>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8" grpId="0" animBg="1"/>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ed Rectangle 33">
            <a:extLst>
              <a:ext uri="{FF2B5EF4-FFF2-40B4-BE49-F238E27FC236}">
                <a16:creationId xmlns:a16="http://schemas.microsoft.com/office/drawing/2014/main" xmlns="" id="{13EF9EA2-08C7-43B0-9127-A0B3767889FB}"/>
              </a:ext>
            </a:extLst>
          </p:cNvPr>
          <p:cNvSpPr/>
          <p:nvPr/>
        </p:nvSpPr>
        <p:spPr>
          <a:xfrm>
            <a:off x="274321" y="1019281"/>
            <a:ext cx="11622722" cy="728239"/>
          </a:xfrm>
          <a:prstGeom prst="roundRect">
            <a:avLst/>
          </a:prstGeom>
          <a:ln/>
        </p:spPr>
        <p:style>
          <a:lnRef idx="1">
            <a:schemeClr val="accent4"/>
          </a:lnRef>
          <a:fillRef idx="3">
            <a:schemeClr val="accent4"/>
          </a:fillRef>
          <a:effectRef idx="2">
            <a:schemeClr val="accent4"/>
          </a:effectRef>
          <a:fontRef idx="minor">
            <a:schemeClr val="lt1"/>
          </a:fontRef>
        </p:style>
        <p:txBody>
          <a:bodyPr rtlCol="0" anchor="ctr"/>
          <a:lstStyle/>
          <a:p>
            <a:pPr lvl="0" algn="ctr" defTabSz="1422400" eaLnBrk="0" fontAlgn="base" hangingPunct="0">
              <a:lnSpc>
                <a:spcPct val="90000"/>
              </a:lnSpc>
              <a:spcBef>
                <a:spcPct val="0"/>
              </a:spcBef>
              <a:spcAft>
                <a:spcPct val="35000"/>
              </a:spcAft>
              <a:defRPr/>
            </a:pPr>
            <a:r>
              <a:rPr lang="en-US" sz="3600" b="1" kern="0">
                <a:latin typeface="Calibri"/>
                <a:cs typeface="Calibri" panose="020F0502020204030204" pitchFamily="34" charset="0"/>
              </a:rPr>
              <a:t>a, Hạn chế, bất cập</a:t>
            </a:r>
            <a:endParaRPr lang="en-US" sz="3600" b="1" kern="0" dirty="0">
              <a:latin typeface="Calibri"/>
              <a:cs typeface="Calibri" panose="020F0502020204030204" pitchFamily="34" charset="0"/>
            </a:endParaRPr>
          </a:p>
        </p:txBody>
      </p:sp>
      <p:sp>
        <p:nvSpPr>
          <p:cNvPr id="17" name="AutoShape 20"/>
          <p:cNvSpPr>
            <a:spLocks noChangeArrowheads="1"/>
          </p:cNvSpPr>
          <p:nvPr/>
        </p:nvSpPr>
        <p:spPr bwMode="gray">
          <a:xfrm>
            <a:off x="1701749" y="1951611"/>
            <a:ext cx="3362619" cy="4739982"/>
          </a:xfrm>
          <a:prstGeom prst="roundRect">
            <a:avLst/>
          </a:prstGeom>
          <a:ln>
            <a:headEnd/>
            <a:tailEnd/>
          </a:ln>
        </p:spPr>
        <p:style>
          <a:lnRef idx="2">
            <a:schemeClr val="accent2"/>
          </a:lnRef>
          <a:fillRef idx="1">
            <a:schemeClr val="lt1"/>
          </a:fillRef>
          <a:effectRef idx="0">
            <a:schemeClr val="accent2"/>
          </a:effectRef>
          <a:fontRef idx="minor">
            <a:schemeClr val="dk1"/>
          </a:fontRef>
        </p:style>
        <p:txBody>
          <a:bodyPr wrap="square" anchor="ctr"/>
          <a:lstStyle/>
          <a:p>
            <a:pPr algn="just"/>
            <a:r>
              <a:rPr lang="vi-VN" sz="2800" i="1">
                <a:latin typeface="Times New Roman" panose="02020603050405020304" pitchFamily="18" charset="0"/>
                <a:cs typeface="Times New Roman" panose="02020603050405020304" pitchFamily="18" charset="0"/>
              </a:rPr>
              <a:t> </a:t>
            </a:r>
            <a:r>
              <a:rPr lang="vi-VN" sz="2800">
                <a:latin typeface="Times New Roman" panose="02020603050405020304" pitchFamily="18" charset="0"/>
                <a:cs typeface="Times New Roman" panose="02020603050405020304" pitchFamily="18" charset="0"/>
              </a:rPr>
              <a:t>Một số vấn đề lý luận và thực tiễn chưa được luận giải một cách đầy đủ, thuyết phục; tổ chức bộ máy nhà nước, hệ thống pháp luật còn một số bất cập, chưa đáp ứng yêu cầu thực tiễn.</a:t>
            </a:r>
            <a:endParaRPr lang="en-US" sz="2800">
              <a:latin typeface="Times New Roman" panose="02020603050405020304" pitchFamily="18" charset="0"/>
              <a:cs typeface="Times New Roman" panose="02020603050405020304" pitchFamily="18" charset="0"/>
            </a:endParaRPr>
          </a:p>
        </p:txBody>
      </p:sp>
      <p:sp>
        <p:nvSpPr>
          <p:cNvPr id="20" name="AutoShape 20"/>
          <p:cNvSpPr>
            <a:spLocks noChangeArrowheads="1"/>
          </p:cNvSpPr>
          <p:nvPr/>
        </p:nvSpPr>
        <p:spPr bwMode="gray">
          <a:xfrm>
            <a:off x="6541477" y="1951611"/>
            <a:ext cx="3470031" cy="4739982"/>
          </a:xfrm>
          <a:prstGeom prst="roundRect">
            <a:avLst/>
          </a:prstGeom>
          <a:ln>
            <a:headEnd/>
            <a:tailEnd/>
          </a:ln>
        </p:spPr>
        <p:style>
          <a:lnRef idx="2">
            <a:schemeClr val="accent2"/>
          </a:lnRef>
          <a:fillRef idx="1">
            <a:schemeClr val="lt1"/>
          </a:fillRef>
          <a:effectRef idx="0">
            <a:schemeClr val="accent2"/>
          </a:effectRef>
          <a:fontRef idx="minor">
            <a:schemeClr val="dk1"/>
          </a:fontRef>
        </p:style>
        <p:txBody>
          <a:bodyPr wrap="square" anchor="ctr"/>
          <a:lstStyle/>
          <a:p>
            <a:pPr algn="just"/>
            <a:r>
              <a:rPr lang="vi-VN" sz="2800">
                <a:latin typeface="Times New Roman" panose="02020603050405020304" pitchFamily="18" charset="0"/>
                <a:cs typeface="Times New Roman" panose="02020603050405020304" pitchFamily="18" charset="0"/>
              </a:rPr>
              <a:t>Quyền lực nhà nước chưa được kiểm soát hiệu quả, cơ chế kiểm soát quyền lực chưa hoàn thiện; vai trò giám sát của Mặt trận Tổ quốc Việt Nam, các tổ chức chính trị - xã hội và Nhân dân chưa được phát huy mạnh mẽ</a:t>
            </a:r>
            <a:endParaRPr lang="vi-VN" sz="2800"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xmlns="" id="{9335A9EB-8280-A164-658D-044EBCEA1D11}"/>
              </a:ext>
            </a:extLst>
          </p:cNvPr>
          <p:cNvSpPr txBox="1"/>
          <p:nvPr/>
        </p:nvSpPr>
        <p:spPr>
          <a:xfrm>
            <a:off x="1514181" y="166407"/>
            <a:ext cx="10437091" cy="523220"/>
          </a:xfrm>
          <a:prstGeom prst="rect">
            <a:avLst/>
          </a:prstGeom>
          <a:noFill/>
        </p:spPr>
        <p:txBody>
          <a:bodyPr wrap="square">
            <a:spAutoFit/>
          </a:bodyPr>
          <a:lstStyle/>
          <a:p>
            <a:pPr algn="ctr"/>
            <a:r>
              <a:rPr lang="en-US" sz="2800" b="1">
                <a:solidFill>
                  <a:schemeClr val="bg1"/>
                </a:solidFill>
                <a:latin typeface="Calibri" panose="020F0502020204030204" pitchFamily="34" charset="0"/>
                <a:cs typeface="Calibri" panose="020F0502020204030204" pitchFamily="34" charset="0"/>
              </a:rPr>
              <a:t>2. Hạn chế, bất cập và nguyên nhân</a:t>
            </a:r>
            <a:endParaRPr lang="en-US" sz="28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16227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4"/>
                                        </p:tgtEl>
                                        <p:attrNameLst>
                                          <p:attrName>style.visibility</p:attrName>
                                        </p:attrNameLst>
                                      </p:cBhvr>
                                      <p:to>
                                        <p:strVal val="visible"/>
                                      </p:to>
                                    </p:set>
                                    <p:anim calcmode="lin" valueType="num">
                                      <p:cBhvr additive="base">
                                        <p:cTn id="13" dur="500" fill="hold"/>
                                        <p:tgtEl>
                                          <p:spTgt spid="34"/>
                                        </p:tgtEl>
                                        <p:attrNameLst>
                                          <p:attrName>ppt_x</p:attrName>
                                        </p:attrNameLst>
                                      </p:cBhvr>
                                      <p:tavLst>
                                        <p:tav tm="0">
                                          <p:val>
                                            <p:strVal val="#ppt_x"/>
                                          </p:val>
                                        </p:tav>
                                        <p:tav tm="100000">
                                          <p:val>
                                            <p:strVal val="#ppt_x"/>
                                          </p:val>
                                        </p:tav>
                                      </p:tavLst>
                                    </p:anim>
                                    <p:anim calcmode="lin" valueType="num">
                                      <p:cBhvr additive="base">
                                        <p:cTn id="14"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17" grpId="0" animBg="1"/>
      <p:bldP spid="20" grpId="0" animBg="1"/>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xmlns="" id="{931F2029-DF04-1579-5468-0F22785FB83D}"/>
              </a:ext>
            </a:extLst>
          </p:cNvPr>
          <p:cNvGrpSpPr/>
          <p:nvPr/>
        </p:nvGrpSpPr>
        <p:grpSpPr>
          <a:xfrm>
            <a:off x="1877871" y="1680849"/>
            <a:ext cx="10161176" cy="1132689"/>
            <a:chOff x="1973132" y="1042850"/>
            <a:chExt cx="10161176" cy="1772991"/>
          </a:xfrm>
        </p:grpSpPr>
        <p:sp>
          <p:nvSpPr>
            <p:cNvPr id="5" name="Freeform 4"/>
            <p:cNvSpPr/>
            <p:nvPr/>
          </p:nvSpPr>
          <p:spPr>
            <a:xfrm>
              <a:off x="2068946" y="1042850"/>
              <a:ext cx="9970654" cy="821650"/>
            </a:xfrm>
            <a:custGeom>
              <a:avLst/>
              <a:gdLst>
                <a:gd name="connsiteX0" fmla="*/ 0 w 9224025"/>
                <a:gd name="connsiteY0" fmla="*/ 0 h 889266"/>
                <a:gd name="connsiteX1" fmla="*/ 9224025 w 9224025"/>
                <a:gd name="connsiteY1" fmla="*/ 0 h 889266"/>
                <a:gd name="connsiteX2" fmla="*/ 9224025 w 9224025"/>
                <a:gd name="connsiteY2" fmla="*/ 889266 h 889266"/>
                <a:gd name="connsiteX3" fmla="*/ 0 w 9224025"/>
                <a:gd name="connsiteY3" fmla="*/ 889266 h 889266"/>
                <a:gd name="connsiteX4" fmla="*/ 0 w 9224025"/>
                <a:gd name="connsiteY4" fmla="*/ 0 h 8892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4025" h="889266">
                  <a:moveTo>
                    <a:pt x="0" y="0"/>
                  </a:moveTo>
                  <a:lnTo>
                    <a:pt x="9224025" y="0"/>
                  </a:lnTo>
                  <a:lnTo>
                    <a:pt x="9224025" y="889266"/>
                  </a:lnTo>
                  <a:lnTo>
                    <a:pt x="0" y="88926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6200" tIns="76200" rIns="76200" bIns="76200" numCol="1" spcCol="1270" anchor="t" anchorCtr="0">
              <a:noAutofit/>
            </a:bodyPr>
            <a:lstStyle/>
            <a:p>
              <a:pPr lvl="0" algn="just" defTabSz="889000">
                <a:lnSpc>
                  <a:spcPct val="90000"/>
                </a:lnSpc>
                <a:spcBef>
                  <a:spcPct val="0"/>
                </a:spcBef>
                <a:spcAft>
                  <a:spcPct val="35000"/>
                </a:spcAft>
              </a:pPr>
              <a:r>
                <a:rPr lang="en-US" sz="2800" b="1">
                  <a:effectLst/>
                  <a:latin typeface="Times New Roman" panose="02020603050405020304" pitchFamily="18" charset="0"/>
                  <a:ea typeface="Calibri" panose="020F0502020204030204" pitchFamily="34" charset="0"/>
                  <a:cs typeface="Times New Roman" panose="02020603050405020304" pitchFamily="18" charset="0"/>
                </a:rPr>
                <a:t>(</a:t>
              </a:r>
              <a:r>
                <a:rPr lang="pl-PL" sz="2800" b="1">
                  <a:effectLst/>
                  <a:latin typeface="Times New Roman" panose="02020603050405020304" pitchFamily="18" charset="0"/>
                  <a:ea typeface="Calibri" panose="020F0502020204030204" pitchFamily="34" charset="0"/>
                  <a:cs typeface="Times New Roman" panose="02020603050405020304" pitchFamily="18" charset="0"/>
                </a:rPr>
                <a:t>1) </a:t>
              </a:r>
              <a:r>
                <a:rPr lang="vi-VN" sz="2800">
                  <a:latin typeface="Times New Roman" panose="02020603050405020304" pitchFamily="18" charset="0"/>
                  <a:cs typeface="Times New Roman" panose="02020603050405020304" pitchFamily="18" charset="0"/>
                </a:rPr>
                <a:t>Việc xây dựng Nhà nước pháp quyền xã hội chủ nghĩa Việt Nam là vấn đề lớn, phức tạp, lâu dài.</a:t>
              </a:r>
              <a:endParaRPr lang="en-US" sz="2800" kern="1200" dirty="0">
                <a:latin typeface="Times New Roman" pitchFamily="18" charset="0"/>
                <a:cs typeface="Times New Roman" pitchFamily="18" charset="0"/>
              </a:endParaRPr>
            </a:p>
          </p:txBody>
        </p:sp>
        <p:sp>
          <p:nvSpPr>
            <p:cNvPr id="6" name="Straight Connector 5"/>
            <p:cNvSpPr/>
            <p:nvPr/>
          </p:nvSpPr>
          <p:spPr>
            <a:xfrm>
              <a:off x="1973132" y="2815841"/>
              <a:ext cx="10161176" cy="0"/>
            </a:xfrm>
            <a:prstGeom prst="line">
              <a:avLst/>
            </a:prstGeom>
          </p:spPr>
          <p:style>
            <a:lnRef idx="2">
              <a:schemeClr val="accent3">
                <a:tint val="50000"/>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tx1">
                <a:hueOff val="0"/>
                <a:satOff val="0"/>
                <a:lumOff val="0"/>
                <a:alphaOff val="0"/>
              </a:schemeClr>
            </a:fontRef>
          </p:style>
        </p:sp>
      </p:grpSp>
      <p:grpSp>
        <p:nvGrpSpPr>
          <p:cNvPr id="16" name="Group 15">
            <a:extLst>
              <a:ext uri="{FF2B5EF4-FFF2-40B4-BE49-F238E27FC236}">
                <a16:creationId xmlns:a16="http://schemas.microsoft.com/office/drawing/2014/main" xmlns="" id="{E5D73506-EE16-08D3-F12E-5F7222962B4F}"/>
              </a:ext>
            </a:extLst>
          </p:cNvPr>
          <p:cNvGrpSpPr/>
          <p:nvPr/>
        </p:nvGrpSpPr>
        <p:grpSpPr>
          <a:xfrm>
            <a:off x="1863497" y="3061923"/>
            <a:ext cx="10161176" cy="978916"/>
            <a:chOff x="1775124" y="2022535"/>
            <a:chExt cx="10161176" cy="978916"/>
          </a:xfrm>
        </p:grpSpPr>
        <p:sp>
          <p:nvSpPr>
            <p:cNvPr id="7" name="Freeform 6"/>
            <p:cNvSpPr/>
            <p:nvPr/>
          </p:nvSpPr>
          <p:spPr>
            <a:xfrm>
              <a:off x="1877871" y="2022535"/>
              <a:ext cx="9970654" cy="821650"/>
            </a:xfrm>
            <a:custGeom>
              <a:avLst/>
              <a:gdLst>
                <a:gd name="connsiteX0" fmla="*/ 0 w 9224025"/>
                <a:gd name="connsiteY0" fmla="*/ 0 h 889266"/>
                <a:gd name="connsiteX1" fmla="*/ 9224025 w 9224025"/>
                <a:gd name="connsiteY1" fmla="*/ 0 h 889266"/>
                <a:gd name="connsiteX2" fmla="*/ 9224025 w 9224025"/>
                <a:gd name="connsiteY2" fmla="*/ 889266 h 889266"/>
                <a:gd name="connsiteX3" fmla="*/ 0 w 9224025"/>
                <a:gd name="connsiteY3" fmla="*/ 889266 h 889266"/>
                <a:gd name="connsiteX4" fmla="*/ 0 w 9224025"/>
                <a:gd name="connsiteY4" fmla="*/ 0 h 8892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4025" h="889266">
                  <a:moveTo>
                    <a:pt x="0" y="0"/>
                  </a:moveTo>
                  <a:lnTo>
                    <a:pt x="9224025" y="0"/>
                  </a:lnTo>
                  <a:lnTo>
                    <a:pt x="9224025" y="889266"/>
                  </a:lnTo>
                  <a:lnTo>
                    <a:pt x="0" y="88926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6200" tIns="76200" rIns="76200" bIns="76200" numCol="1" spcCol="1270" anchor="t" anchorCtr="0">
              <a:noAutofit/>
            </a:bodyPr>
            <a:lstStyle/>
            <a:p>
              <a:pPr algn="just" defTabSz="889000">
                <a:lnSpc>
                  <a:spcPct val="90000"/>
                </a:lnSpc>
                <a:spcBef>
                  <a:spcPct val="0"/>
                </a:spcBef>
                <a:spcAft>
                  <a:spcPct val="35000"/>
                </a:spcAft>
              </a:pPr>
              <a:r>
                <a:rPr lang="pl-PL" sz="2800" b="1">
                  <a:effectLst/>
                  <a:latin typeface="Times New Roman" panose="02020603050405020304" pitchFamily="18" charset="0"/>
                  <a:ea typeface="Calibri" panose="020F0502020204030204" pitchFamily="34" charset="0"/>
                  <a:cs typeface="Times New Roman" panose="02020603050405020304" pitchFamily="18" charset="0"/>
                </a:rPr>
                <a:t>(2) </a:t>
              </a:r>
              <a:r>
                <a:rPr lang="vi-VN" sz="2800">
                  <a:latin typeface="Times New Roman" panose="02020603050405020304" pitchFamily="18" charset="0"/>
                  <a:cs typeface="Times New Roman" panose="02020603050405020304" pitchFamily="18" charset="0"/>
                </a:rPr>
                <a:t>Công tác tổng kết thực tiễn, nghiên cứu, hoàn thiện lý luận chưa được quan tâm đúng mức.</a:t>
              </a:r>
              <a:endParaRPr lang="en-US" sz="2800" kern="1200" dirty="0">
                <a:latin typeface="Times New Roman" pitchFamily="18" charset="0"/>
                <a:cs typeface="Times New Roman" pitchFamily="18" charset="0"/>
              </a:endParaRPr>
            </a:p>
          </p:txBody>
        </p:sp>
        <p:sp>
          <p:nvSpPr>
            <p:cNvPr id="8" name="Straight Connector 7"/>
            <p:cNvSpPr/>
            <p:nvPr/>
          </p:nvSpPr>
          <p:spPr>
            <a:xfrm>
              <a:off x="1775124" y="3001451"/>
              <a:ext cx="10161176" cy="0"/>
            </a:xfrm>
            <a:prstGeom prst="line">
              <a:avLst/>
            </a:prstGeom>
          </p:spPr>
          <p:style>
            <a:lnRef idx="2">
              <a:schemeClr val="accent3">
                <a:tint val="50000"/>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tx1">
                <a:hueOff val="0"/>
                <a:satOff val="0"/>
                <a:lumOff val="0"/>
                <a:alphaOff val="0"/>
              </a:schemeClr>
            </a:fontRef>
          </p:style>
          <p:txBody>
            <a:bodyPr/>
            <a:lstStyle/>
            <a:p>
              <a:endParaRPr lang="en-US"/>
            </a:p>
          </p:txBody>
        </p:sp>
      </p:grpSp>
      <p:sp>
        <p:nvSpPr>
          <p:cNvPr id="32" name="Rectangle 31">
            <a:extLst>
              <a:ext uri="{FF2B5EF4-FFF2-40B4-BE49-F238E27FC236}">
                <a16:creationId xmlns:a16="http://schemas.microsoft.com/office/drawing/2014/main" xmlns="" id="{F2B53E33-97B2-47AA-8415-E64D71825087}"/>
              </a:ext>
            </a:extLst>
          </p:cNvPr>
          <p:cNvSpPr/>
          <p:nvPr/>
        </p:nvSpPr>
        <p:spPr>
          <a:xfrm>
            <a:off x="152953" y="1468582"/>
            <a:ext cx="1521078" cy="4165599"/>
          </a:xfrm>
          <a:prstGeom prst="rect">
            <a:avLst/>
          </a:prstGeom>
          <a:solidFill>
            <a:srgbClr val="006600"/>
          </a:solidFill>
          <a:ln>
            <a:noFill/>
          </a:ln>
        </p:spPr>
        <p:style>
          <a:lnRef idx="2">
            <a:schemeClr val="accent2"/>
          </a:lnRef>
          <a:fillRef idx="1">
            <a:schemeClr val="lt1"/>
          </a:fillRef>
          <a:effectRef idx="0">
            <a:schemeClr val="accent2"/>
          </a:effectRef>
          <a:fontRef idx="minor">
            <a:schemeClr val="dk1"/>
          </a:fontRef>
        </p:style>
        <p:txBody>
          <a:bodyPr rtlCol="0" anchor="t"/>
          <a:lstStyle/>
          <a:p>
            <a:pPr algn="ctr"/>
            <a:endParaRPr lang="vi-VN" sz="2500" b="1">
              <a:solidFill>
                <a:schemeClr val="bg1"/>
              </a:solidFill>
              <a:latin typeface="Times New Roman" panose="02020603050405020304" pitchFamily="18" charset="0"/>
            </a:endParaRPr>
          </a:p>
          <a:p>
            <a:pPr algn="ctr"/>
            <a:r>
              <a:rPr lang="pl-PL" sz="2800" b="1" i="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Về nguyên nhân của những hạn chế, yếu kém</a:t>
            </a:r>
            <a:endParaRPr lang="en-US" sz="2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vi-VN" sz="2500" b="1">
              <a:solidFill>
                <a:schemeClr val="bg1"/>
              </a:solidFill>
              <a:latin typeface="Times New Roman" panose="02020603050405020304" pitchFamily="18" charset="0"/>
            </a:endParaRPr>
          </a:p>
        </p:txBody>
      </p:sp>
      <p:sp>
        <p:nvSpPr>
          <p:cNvPr id="24" name="TextBox 23">
            <a:extLst>
              <a:ext uri="{FF2B5EF4-FFF2-40B4-BE49-F238E27FC236}">
                <a16:creationId xmlns:a16="http://schemas.microsoft.com/office/drawing/2014/main" xmlns="" id="{07A0D379-B242-D788-1468-8832498C4784}"/>
              </a:ext>
            </a:extLst>
          </p:cNvPr>
          <p:cNvSpPr txBox="1"/>
          <p:nvPr/>
        </p:nvSpPr>
        <p:spPr>
          <a:xfrm>
            <a:off x="1514181" y="166407"/>
            <a:ext cx="10437091" cy="523220"/>
          </a:xfrm>
          <a:prstGeom prst="rect">
            <a:avLst/>
          </a:prstGeom>
          <a:noFill/>
        </p:spPr>
        <p:txBody>
          <a:bodyPr wrap="square">
            <a:spAutoFit/>
          </a:bodyPr>
          <a:lstStyle/>
          <a:p>
            <a:pPr algn="ctr"/>
            <a:r>
              <a:rPr lang="en-US" sz="2800" b="1">
                <a:solidFill>
                  <a:schemeClr val="bg1"/>
                </a:solidFill>
                <a:latin typeface="Calibri" panose="020F0502020204030204" pitchFamily="34" charset="0"/>
                <a:cs typeface="Calibri" panose="020F0502020204030204" pitchFamily="34" charset="0"/>
              </a:rPr>
              <a:t>b. Nguyên nhân của những hạn chế, bất cập</a:t>
            </a:r>
            <a:endParaRPr lang="en-US" sz="2800" b="1" dirty="0">
              <a:solidFill>
                <a:schemeClr val="bg1"/>
              </a:solidFill>
              <a:latin typeface="Calibri" panose="020F0502020204030204" pitchFamily="34" charset="0"/>
              <a:cs typeface="Calibri" panose="020F0502020204030204" pitchFamily="34" charset="0"/>
            </a:endParaRPr>
          </a:p>
        </p:txBody>
      </p:sp>
      <p:grpSp>
        <p:nvGrpSpPr>
          <p:cNvPr id="10" name="Group 9">
            <a:extLst>
              <a:ext uri="{FF2B5EF4-FFF2-40B4-BE49-F238E27FC236}">
                <a16:creationId xmlns:a16="http://schemas.microsoft.com/office/drawing/2014/main" xmlns="" id="{E5D73506-EE16-08D3-F12E-5F7222962B4F}"/>
              </a:ext>
            </a:extLst>
          </p:cNvPr>
          <p:cNvGrpSpPr/>
          <p:nvPr/>
        </p:nvGrpSpPr>
        <p:grpSpPr>
          <a:xfrm>
            <a:off x="1790096" y="4544928"/>
            <a:ext cx="10161176" cy="1703919"/>
            <a:chOff x="1790096" y="2152024"/>
            <a:chExt cx="10161176" cy="996959"/>
          </a:xfrm>
        </p:grpSpPr>
        <p:sp>
          <p:nvSpPr>
            <p:cNvPr id="11" name="Freeform 10"/>
            <p:cNvSpPr/>
            <p:nvPr/>
          </p:nvSpPr>
          <p:spPr>
            <a:xfrm>
              <a:off x="1973132" y="2152024"/>
              <a:ext cx="9970654" cy="821650"/>
            </a:xfrm>
            <a:custGeom>
              <a:avLst/>
              <a:gdLst>
                <a:gd name="connsiteX0" fmla="*/ 0 w 9224025"/>
                <a:gd name="connsiteY0" fmla="*/ 0 h 889266"/>
                <a:gd name="connsiteX1" fmla="*/ 9224025 w 9224025"/>
                <a:gd name="connsiteY1" fmla="*/ 0 h 889266"/>
                <a:gd name="connsiteX2" fmla="*/ 9224025 w 9224025"/>
                <a:gd name="connsiteY2" fmla="*/ 889266 h 889266"/>
                <a:gd name="connsiteX3" fmla="*/ 0 w 9224025"/>
                <a:gd name="connsiteY3" fmla="*/ 889266 h 889266"/>
                <a:gd name="connsiteX4" fmla="*/ 0 w 9224025"/>
                <a:gd name="connsiteY4" fmla="*/ 0 h 8892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4025" h="889266">
                  <a:moveTo>
                    <a:pt x="0" y="0"/>
                  </a:moveTo>
                  <a:lnTo>
                    <a:pt x="9224025" y="0"/>
                  </a:lnTo>
                  <a:lnTo>
                    <a:pt x="9224025" y="889266"/>
                  </a:lnTo>
                  <a:lnTo>
                    <a:pt x="0" y="88926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6200" tIns="76200" rIns="76200" bIns="76200" numCol="1" spcCol="1270" anchor="t" anchorCtr="0">
              <a:noAutofit/>
            </a:bodyPr>
            <a:lstStyle/>
            <a:p>
              <a:pPr lvl="0"/>
              <a:r>
                <a:rPr lang="pl-PL" sz="2400" b="1">
                  <a:effectLst/>
                  <a:latin typeface="Times New Roman" panose="02020603050405020304" pitchFamily="18" charset="0"/>
                  <a:ea typeface="Calibri" panose="020F0502020204030204" pitchFamily="34" charset="0"/>
                  <a:cs typeface="Times New Roman" panose="02020603050405020304" pitchFamily="18" charset="0"/>
                </a:rPr>
                <a:t>(</a:t>
              </a:r>
              <a:r>
                <a:rPr lang="en-US" sz="2400" b="1">
                  <a:effectLst/>
                  <a:latin typeface="Times New Roman" panose="02020603050405020304" pitchFamily="18" charset="0"/>
                  <a:ea typeface="Calibri" panose="020F0502020204030204" pitchFamily="34" charset="0"/>
                  <a:cs typeface="Times New Roman" panose="02020603050405020304" pitchFamily="18" charset="0"/>
                </a:rPr>
                <a:t>3</a:t>
              </a:r>
              <a:r>
                <a:rPr lang="pl-PL" sz="2400" b="1">
                  <a:effectLst/>
                  <a:latin typeface="Times New Roman" panose="02020603050405020304" pitchFamily="18" charset="0"/>
                  <a:ea typeface="Calibri" panose="020F0502020204030204" pitchFamily="34" charset="0"/>
                  <a:cs typeface="Times New Roman" panose="02020603050405020304" pitchFamily="18" charset="0"/>
                </a:rPr>
                <a:t>) </a:t>
              </a:r>
              <a:r>
                <a:rPr lang="vi-VN" sz="2400"/>
                <a:t>Quyết tâm chính trị, công tác lãnh đạo, chỉ đạo của một số cấp ủy, tổ chức đảng, chính quyền trong thực hiện các chủ trương, nhiệm vụ về xây dựng và hoàn thiện Nhà nước pháp quyền xã hội chủ nghĩa Việt Nam chưa tương xứng với yêu cầu đặt ra.</a:t>
              </a:r>
              <a:endParaRPr lang="en-US" sz="2400"/>
            </a:p>
          </p:txBody>
        </p:sp>
        <p:sp>
          <p:nvSpPr>
            <p:cNvPr id="12" name="Straight Connector 11"/>
            <p:cNvSpPr/>
            <p:nvPr/>
          </p:nvSpPr>
          <p:spPr>
            <a:xfrm>
              <a:off x="1790096" y="3148983"/>
              <a:ext cx="10161176" cy="0"/>
            </a:xfrm>
            <a:prstGeom prst="line">
              <a:avLst/>
            </a:prstGeom>
          </p:spPr>
          <p:style>
            <a:lnRef idx="2">
              <a:schemeClr val="accent3">
                <a:tint val="50000"/>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tx1">
                <a:hueOff val="0"/>
                <a:satOff val="0"/>
                <a:lumOff val="0"/>
                <a:alphaOff val="0"/>
              </a:schemeClr>
            </a:fontRef>
          </p:style>
          <p:txBody>
            <a:bodyPr/>
            <a:lstStyle/>
            <a:p>
              <a:endParaRPr lang="en-US"/>
            </a:p>
          </p:txBody>
        </p:sp>
      </p:grpSp>
    </p:spTree>
    <p:extLst>
      <p:ext uri="{BB962C8B-B14F-4D97-AF65-F5344CB8AC3E}">
        <p14:creationId xmlns:p14="http://schemas.microsoft.com/office/powerpoint/2010/main" val="4150056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ppt_x"/>
                                          </p:val>
                                        </p:tav>
                                        <p:tav tm="100000">
                                          <p:val>
                                            <p:strVal val="#ppt_x"/>
                                          </p:val>
                                        </p:tav>
                                      </p:tavLst>
                                    </p:anim>
                                    <p:anim calcmode="lin" valueType="num">
                                      <p:cBhvr additive="base">
                                        <p:cTn id="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16" name="Rounded Rectangle 15"/>
          <p:cNvSpPr/>
          <p:nvPr/>
        </p:nvSpPr>
        <p:spPr>
          <a:xfrm>
            <a:off x="4812224" y="2048272"/>
            <a:ext cx="2604576" cy="923528"/>
          </a:xfrm>
          <a:prstGeom prst="round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100" normalizeH="0" baseline="0" noProof="0" dirty="0">
                <a:ln>
                  <a:noFill/>
                </a:ln>
                <a:solidFill>
                  <a:srgbClr val="B4DCFA">
                    <a:lumMod val="10000"/>
                  </a:srgbClr>
                </a:solidFill>
                <a:effectLst/>
                <a:uLnTx/>
                <a:uFillTx/>
                <a:latin typeface="Times New Roman" panose="02020603050405020304" pitchFamily="18" charset="0"/>
                <a:ea typeface="+mn-ea"/>
                <a:cs typeface="Times New Roman" panose="02020603050405020304" pitchFamily="18" charset="0"/>
              </a:rPr>
              <a:t>PHẦN II</a:t>
            </a:r>
          </a:p>
        </p:txBody>
      </p:sp>
      <p:sp>
        <p:nvSpPr>
          <p:cNvPr id="18" name="Rounded Rectangle 17"/>
          <p:cNvSpPr/>
          <p:nvPr/>
        </p:nvSpPr>
        <p:spPr>
          <a:xfrm>
            <a:off x="0" y="2619375"/>
            <a:ext cx="12192000" cy="1885950"/>
          </a:xfrm>
          <a:prstGeom prst="roundRect">
            <a:avLst/>
          </a:prstGeom>
          <a:noFill/>
          <a:ln>
            <a:noFill/>
          </a:ln>
        </p:spPr>
        <p:style>
          <a:lnRef idx="2">
            <a:schemeClr val="accent2"/>
          </a:lnRef>
          <a:fillRef idx="1">
            <a:schemeClr val="lt1"/>
          </a:fillRef>
          <a:effectRef idx="0">
            <a:schemeClr val="accent2"/>
          </a:effectRef>
          <a:fontRef idx="minor">
            <a:schemeClr val="dk1"/>
          </a:fontRef>
        </p:style>
        <p:txBody>
          <a:bodyPr rtlCol="0" anchor="ctr"/>
          <a:lstStyle/>
          <a:p>
            <a:pPr marL="174625" marR="0" lvl="0" indent="0" algn="ctr" defTabSz="914400" rtl="0" eaLnBrk="1" fontAlgn="auto" latinLnBrk="0" hangingPunct="1">
              <a:lnSpc>
                <a:spcPct val="100000"/>
              </a:lnSpc>
              <a:spcBef>
                <a:spcPts val="0"/>
              </a:spcBef>
              <a:spcAft>
                <a:spcPts val="0"/>
              </a:spcAft>
              <a:buClrTx/>
              <a:buSzTx/>
              <a:buFontTx/>
              <a:buNone/>
              <a:tabLst/>
              <a:defRPr/>
            </a:pPr>
            <a:r>
              <a:rPr lang="en-US" sz="6000" b="1" spc="10">
                <a:effectLst/>
                <a:latin typeface="Times New Roman" panose="02020603050405020304" pitchFamily="18" charset="0"/>
                <a:ea typeface="Arial" panose="020B0604020202020204" pitchFamily="34" charset="0"/>
              </a:rPr>
              <a:t>QUAN ĐIỂM</a:t>
            </a:r>
            <a:endParaRPr kumimoji="0" lang="en-US" sz="8800" b="1" i="0" u="none" strike="noStrike" kern="1200" cap="none" spc="0" normalizeH="0" baseline="0" noProof="0">
              <a:ln>
                <a:noFill/>
              </a:ln>
              <a:solidFill>
                <a:srgbClr val="0033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21235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963906" y="111158"/>
            <a:ext cx="10539984" cy="646331"/>
          </a:xfrm>
          <a:prstGeom prst="rect">
            <a:avLst/>
          </a:prstGeom>
        </p:spPr>
        <p:txBody>
          <a:bodyPr wrap="square">
            <a:spAutoFit/>
          </a:bodyPr>
          <a:lstStyle/>
          <a:p>
            <a:pPr indent="457200" algn="ctr">
              <a:spcBef>
                <a:spcPts val="600"/>
              </a:spcBef>
              <a:spcAft>
                <a:spcPts val="600"/>
              </a:spcAft>
            </a:pPr>
            <a:r>
              <a:rPr lang="pt-BR" sz="3600" b="1">
                <a:solidFill>
                  <a:schemeClr val="bg1"/>
                </a:solidFill>
                <a:latin typeface="Calibri" panose="020F0502020204030204" pitchFamily="34" charset="0"/>
                <a:ea typeface="Calibri" panose="020F0502020204030204" pitchFamily="34" charset="0"/>
                <a:cs typeface="Calibri" panose="020F0502020204030204" pitchFamily="34" charset="0"/>
              </a:rPr>
              <a:t>QUAN ĐIỂM</a:t>
            </a:r>
            <a:endParaRPr lang="en-US" sz="36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10" name="Rectangle: Rounded Corners 4">
            <a:extLst>
              <a:ext uri="{FF2B5EF4-FFF2-40B4-BE49-F238E27FC236}">
                <a16:creationId xmlns:a16="http://schemas.microsoft.com/office/drawing/2014/main" xmlns="" id="{0506F6FF-DB3D-49A0-A729-DD7A9FBB13D3}"/>
              </a:ext>
            </a:extLst>
          </p:cNvPr>
          <p:cNvSpPr/>
          <p:nvPr/>
        </p:nvSpPr>
        <p:spPr>
          <a:xfrm>
            <a:off x="2854034" y="1023367"/>
            <a:ext cx="9213274" cy="1950062"/>
          </a:xfrm>
          <a:prstGeom prst="roundRect">
            <a:avLst/>
          </a:prstGeom>
          <a:ln>
            <a:solidFill>
              <a:srgbClr val="C00000"/>
            </a:solidFill>
          </a:ln>
        </p:spPr>
        <p:style>
          <a:lnRef idx="2">
            <a:schemeClr val="accent5"/>
          </a:lnRef>
          <a:fillRef idx="1">
            <a:schemeClr val="lt1"/>
          </a:fillRef>
          <a:effectRef idx="0">
            <a:schemeClr val="accent5"/>
          </a:effectRef>
          <a:fontRef idx="minor">
            <a:schemeClr val="dk1"/>
          </a:fontRef>
        </p:style>
        <p:txBody>
          <a:bodyPr rtlCol="0" anchor="t"/>
          <a:lstStyle/>
          <a:p>
            <a:pPr indent="457200" algn="just">
              <a:spcBef>
                <a:spcPts val="600"/>
              </a:spcBef>
              <a:spcAft>
                <a:spcPts val="600"/>
              </a:spcAft>
            </a:pPr>
            <a:r>
              <a:rPr lang="vi-VN" sz="2800">
                <a:latin typeface="Times New Roman" panose="02020603050405020304" pitchFamily="18" charset="0"/>
                <a:cs typeface="Times New Roman" panose="02020603050405020304" pitchFamily="18" charset="0"/>
              </a:rPr>
              <a:t>Kiên định, vận dụng và phát triển sáng tạo chủ nghĩa Mác - Lênin, tư tưởng Hồ Chí Minh; kiên định mục tiêu độc lập dân tộc và chủ nghĩa xã hội; kiên định đường lối đổi mới và bảo đảm sự lãnh đạo, cầm quyền của Đảng.</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Rectangle: Rounded Corners 4">
            <a:extLst>
              <a:ext uri="{FF2B5EF4-FFF2-40B4-BE49-F238E27FC236}">
                <a16:creationId xmlns:a16="http://schemas.microsoft.com/office/drawing/2014/main" xmlns="" id="{A5CFC138-8C28-3DE2-E32F-704085D250FB}"/>
              </a:ext>
            </a:extLst>
          </p:cNvPr>
          <p:cNvSpPr/>
          <p:nvPr/>
        </p:nvSpPr>
        <p:spPr>
          <a:xfrm>
            <a:off x="2854034" y="3090926"/>
            <a:ext cx="9213273" cy="3767074"/>
          </a:xfrm>
          <a:prstGeom prst="roundRect">
            <a:avLst/>
          </a:prstGeom>
          <a:ln>
            <a:solidFill>
              <a:srgbClr val="C00000"/>
            </a:solidFill>
          </a:ln>
        </p:spPr>
        <p:style>
          <a:lnRef idx="2">
            <a:schemeClr val="accent5"/>
          </a:lnRef>
          <a:fillRef idx="1">
            <a:schemeClr val="lt1"/>
          </a:fillRef>
          <a:effectRef idx="0">
            <a:schemeClr val="accent5"/>
          </a:effectRef>
          <a:fontRef idx="minor">
            <a:schemeClr val="dk1"/>
          </a:fontRef>
        </p:style>
        <p:txBody>
          <a:bodyPr rtlCol="0" anchor="t"/>
          <a:lstStyle/>
          <a:p>
            <a:pPr lvl="0" algn="just"/>
            <a:r>
              <a:rPr lang="vi-VN" sz="2800">
                <a:latin typeface="Times New Roman" panose="02020603050405020304" pitchFamily="18" charset="0"/>
                <a:cs typeface="Times New Roman" panose="02020603050405020304" pitchFamily="18" charset="0"/>
              </a:rPr>
              <a:t>Nắm vững và xử lý tốt các mối quan hệ lớn giữa Đảng lãnh đạo, Nhà nước quản lý và Nhân dân làm chủ; giữa Nhà nước, thị trường và xã hội; giữa thực hành dân chủ xã hội chủ nghĩa và tăng cường pháp chế, bảo đảm kỷ cương xã hội</a:t>
            </a:r>
            <a:r>
              <a:rPr lang="en-US" sz="2800">
                <a:latin typeface="Times New Roman" panose="02020603050405020304" pitchFamily="18" charset="0"/>
                <a:cs typeface="Times New Roman" panose="02020603050405020304" pitchFamily="18" charset="0"/>
              </a:rPr>
              <a:t>. </a:t>
            </a:r>
            <a:r>
              <a:rPr lang="vi-VN" sz="2800">
                <a:latin typeface="Times New Roman" panose="02020603050405020304" pitchFamily="18" charset="0"/>
                <a:cs typeface="Times New Roman" panose="02020603050405020304" pitchFamily="18" charset="0"/>
              </a:rPr>
              <a:t>Tiếp tục xây dựng và hoàn thiện Nhà nước pháp quyền xã hội chủ nghĩa Việt Nam của Nhân dân, do Nhân dân, vì Nhân dân dưới sự lãnh đạo của Đảng là nhiệm vụ</a:t>
            </a:r>
            <a:r>
              <a:rPr lang="en-US" sz="2800">
                <a:latin typeface="Times New Roman" panose="02020603050405020304" pitchFamily="18" charset="0"/>
                <a:cs typeface="Times New Roman" panose="02020603050405020304" pitchFamily="18" charset="0"/>
              </a:rPr>
              <a:t> </a:t>
            </a:r>
            <a:r>
              <a:rPr lang="vi-VN" sz="2800">
                <a:latin typeface="Times New Roman" panose="02020603050405020304" pitchFamily="18" charset="0"/>
                <a:cs typeface="Times New Roman" panose="02020603050405020304" pitchFamily="18" charset="0"/>
              </a:rPr>
              <a:t>trọng tâm của đổi mới hệ thống chính trị</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xmlns="" id="{B4139415-22FB-57E4-0FD7-823B6AD33ACD}"/>
              </a:ext>
            </a:extLst>
          </p:cNvPr>
          <p:cNvSpPr/>
          <p:nvPr/>
        </p:nvSpPr>
        <p:spPr>
          <a:xfrm>
            <a:off x="305667" y="1332400"/>
            <a:ext cx="1999384" cy="5377219"/>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spcAft>
                <a:spcPts val="600"/>
              </a:spcAft>
            </a:pPr>
            <a:r>
              <a:rPr lang="pt-BR" sz="4000" b="1"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Q</a:t>
            </a:r>
            <a:r>
              <a:rPr lang="pt-BR" sz="4000" b="1" i="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uan điểm thứ nhất </a:t>
            </a:r>
            <a:endParaRPr lang="en-US" sz="4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504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6" grpId="0" animBg="1"/>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963906" y="111158"/>
            <a:ext cx="10539984" cy="646331"/>
          </a:xfrm>
          <a:prstGeom prst="rect">
            <a:avLst/>
          </a:prstGeom>
        </p:spPr>
        <p:txBody>
          <a:bodyPr wrap="square">
            <a:spAutoFit/>
          </a:bodyPr>
          <a:lstStyle/>
          <a:p>
            <a:pPr indent="457200" algn="ctr">
              <a:spcBef>
                <a:spcPts val="600"/>
              </a:spcBef>
              <a:spcAft>
                <a:spcPts val="600"/>
              </a:spcAft>
            </a:pPr>
            <a:r>
              <a:rPr lang="pt-BR" sz="3600" b="1">
                <a:solidFill>
                  <a:schemeClr val="bg1"/>
                </a:solidFill>
                <a:latin typeface="Calibri" panose="020F0502020204030204" pitchFamily="34" charset="0"/>
                <a:ea typeface="Calibri" panose="020F0502020204030204" pitchFamily="34" charset="0"/>
                <a:cs typeface="Calibri" panose="020F0502020204030204" pitchFamily="34" charset="0"/>
              </a:rPr>
              <a:t>QUAN ĐIỂM</a:t>
            </a:r>
            <a:endParaRPr lang="en-US" sz="36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10" name="Rectangle: Rounded Corners 4">
            <a:extLst>
              <a:ext uri="{FF2B5EF4-FFF2-40B4-BE49-F238E27FC236}">
                <a16:creationId xmlns:a16="http://schemas.microsoft.com/office/drawing/2014/main" xmlns="" id="{0506F6FF-DB3D-49A0-A729-DD7A9FBB13D3}"/>
              </a:ext>
            </a:extLst>
          </p:cNvPr>
          <p:cNvSpPr/>
          <p:nvPr/>
        </p:nvSpPr>
        <p:spPr>
          <a:xfrm>
            <a:off x="2854035" y="1097939"/>
            <a:ext cx="9213274" cy="2348646"/>
          </a:xfrm>
          <a:prstGeom prst="roundRect">
            <a:avLst/>
          </a:prstGeom>
          <a:ln>
            <a:solidFill>
              <a:srgbClr val="C00000"/>
            </a:solidFill>
          </a:ln>
        </p:spPr>
        <p:style>
          <a:lnRef idx="2">
            <a:schemeClr val="accent5"/>
          </a:lnRef>
          <a:fillRef idx="1">
            <a:schemeClr val="lt1"/>
          </a:fillRef>
          <a:effectRef idx="0">
            <a:schemeClr val="accent5"/>
          </a:effectRef>
          <a:fontRef idx="minor">
            <a:schemeClr val="dk1"/>
          </a:fontRef>
        </p:style>
        <p:txBody>
          <a:bodyPr rtlCol="0" anchor="t"/>
          <a:lstStyle/>
          <a:p>
            <a:pPr indent="457200" algn="just">
              <a:spcBef>
                <a:spcPts val="600"/>
              </a:spcBef>
              <a:spcAft>
                <a:spcPts val="600"/>
              </a:spcAft>
            </a:pPr>
            <a:r>
              <a:rPr lang="vi-VN" sz="3200">
                <a:latin typeface="Times New Roman" panose="02020603050405020304" pitchFamily="18" charset="0"/>
                <a:cs typeface="Times New Roman" panose="02020603050405020304" pitchFamily="18" charset="0"/>
              </a:rPr>
              <a:t>Thực hiện nhất quán nguyên tắc tất cả quyền lực nhà nước thuộc về Nhân dân, phát huy quyền làm chủ của Nhân dân trong Nhà nước pháp quyền xã hội chủ nghĩa Việt Nam</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Rectangle: Rounded Corners 4">
            <a:extLst>
              <a:ext uri="{FF2B5EF4-FFF2-40B4-BE49-F238E27FC236}">
                <a16:creationId xmlns:a16="http://schemas.microsoft.com/office/drawing/2014/main" xmlns="" id="{A5CFC138-8C28-3DE2-E32F-704085D250FB}"/>
              </a:ext>
            </a:extLst>
          </p:cNvPr>
          <p:cNvSpPr/>
          <p:nvPr/>
        </p:nvSpPr>
        <p:spPr>
          <a:xfrm>
            <a:off x="2854036" y="3787035"/>
            <a:ext cx="9213273" cy="2730996"/>
          </a:xfrm>
          <a:prstGeom prst="roundRect">
            <a:avLst/>
          </a:prstGeom>
          <a:ln>
            <a:solidFill>
              <a:srgbClr val="C00000"/>
            </a:solidFill>
          </a:ln>
        </p:spPr>
        <p:style>
          <a:lnRef idx="2">
            <a:schemeClr val="accent5"/>
          </a:lnRef>
          <a:fillRef idx="1">
            <a:schemeClr val="lt1"/>
          </a:fillRef>
          <a:effectRef idx="0">
            <a:schemeClr val="accent5"/>
          </a:effectRef>
          <a:fontRef idx="minor">
            <a:schemeClr val="dk1"/>
          </a:fontRef>
        </p:style>
        <p:txBody>
          <a:bodyPr rtlCol="0" anchor="t"/>
          <a:lstStyle/>
          <a:p>
            <a:pPr lvl="0" algn="just"/>
            <a:r>
              <a:rPr lang="en-US" sz="3200">
                <a:latin typeface="Times New Roman" panose="02020603050405020304" pitchFamily="18" charset="0"/>
                <a:cs typeface="Times New Roman" panose="02020603050405020304" pitchFamily="18" charset="0"/>
              </a:rPr>
              <a:t>Q</a:t>
            </a:r>
            <a:r>
              <a:rPr lang="vi-VN" sz="3200">
                <a:latin typeface="Times New Roman" panose="02020603050405020304" pitchFamily="18" charset="0"/>
                <a:cs typeface="Times New Roman" panose="02020603050405020304" pitchFamily="18" charset="0"/>
              </a:rPr>
              <a:t>uyền lực nhà nước là thống nhất, có sự phân công rành mạch, phối hợp chặt chẽ, kiểm soát hiệu quả giữa các cơ quan nhà nước trong việc thực hiện các quyền lập pháp, hành pháp, tư pháp dưới sự giám sát của Nhân dân.</a:t>
            </a:r>
            <a:endParaRPr lang="en-US" sz="3200">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xmlns="" id="{F59646E4-41A2-3FCC-C2A8-6851AD143C78}"/>
              </a:ext>
            </a:extLst>
          </p:cNvPr>
          <p:cNvSpPr/>
          <p:nvPr/>
        </p:nvSpPr>
        <p:spPr>
          <a:xfrm>
            <a:off x="305667" y="1332401"/>
            <a:ext cx="1999384" cy="485885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spcAft>
                <a:spcPts val="600"/>
              </a:spcAft>
            </a:pPr>
            <a:r>
              <a:rPr lang="pt-BR" sz="4000" b="1" i="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Quan điểm thứ hai </a:t>
            </a:r>
            <a:endParaRPr lang="en-US" sz="4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4779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6" grpId="0" animBg="1"/>
      <p:bldP spid="7" grpId="0" animBg="1"/>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1_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889</TotalTime>
  <Words>3182</Words>
  <Application>Microsoft Office PowerPoint</Application>
  <PresentationFormat>Widescreen</PresentationFormat>
  <Paragraphs>133</Paragraphs>
  <Slides>30</Slides>
  <Notes>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30</vt:i4>
      </vt:variant>
    </vt:vector>
  </HeadingPairs>
  <TitlesOfParts>
    <vt:vector size="40" baseType="lpstr">
      <vt:lpstr>Arial</vt:lpstr>
      <vt:lpstr>Calibri</vt:lpstr>
      <vt:lpstr>Georgia</vt:lpstr>
      <vt:lpstr>HY그래픽M</vt:lpstr>
      <vt:lpstr>Tahoma</vt:lpstr>
      <vt:lpstr>Times New Roman</vt:lpstr>
      <vt:lpstr>Trebuchet MS</vt:lpstr>
      <vt:lpstr>Verdana</vt:lpstr>
      <vt:lpstr>Slipstream</vt:lpstr>
      <vt:lpstr>1_Slipstream</vt:lpstr>
      <vt:lpstr>CHUYÊN ĐỀ Nghị quyết số 27 về “Tiếp tục xây dựng và hoàn thiện Nhà nước pháp quyền xã hội chủ nghĩa Việt Nam trong giai đoạn mới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GIỚI THIỆU Chuyên đề: Tiếp tục đổi mới, hoàn thiện thể chế, chính sách,  nâng cao hiệu lực, hiệu quả quản lý và sử dụng đất, tạo động lực  đưa nước ta thành nước phát triển thu nhập cao</dc:title>
  <dc:creator>quang anh le</dc:creator>
  <cp:lastModifiedBy>Nguyễn Hữu Đinh Tiến</cp:lastModifiedBy>
  <cp:revision>198</cp:revision>
  <dcterms:created xsi:type="dcterms:W3CDTF">2022-07-19T19:22:47Z</dcterms:created>
  <dcterms:modified xsi:type="dcterms:W3CDTF">2022-12-07T08:15:07Z</dcterms:modified>
</cp:coreProperties>
</file>